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4"/>
  </p:sldMasterIdLst>
  <p:notesMasterIdLst>
    <p:notesMasterId r:id="rId13"/>
  </p:notesMasterIdLst>
  <p:sldIdLst>
    <p:sldId id="320" r:id="rId5"/>
    <p:sldId id="321" r:id="rId6"/>
    <p:sldId id="323" r:id="rId7"/>
    <p:sldId id="324" r:id="rId8"/>
    <p:sldId id="327" r:id="rId9"/>
    <p:sldId id="326" r:id="rId10"/>
    <p:sldId id="328" r:id="rId11"/>
    <p:sldId id="32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8D230F3-CF80-4859-8CE7-A43EE81993B5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6" autoAdjust="0"/>
    <p:restoredTop sz="95953"/>
  </p:normalViewPr>
  <p:slideViewPr>
    <p:cSldViewPr snapToGrid="0">
      <p:cViewPr>
        <p:scale>
          <a:sx n="66" d="100"/>
          <a:sy n="66" d="100"/>
        </p:scale>
        <p:origin x="4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B987B-6643-43AA-9B56-509B80CCD0F3}" type="datetimeFigureOut">
              <a:rPr lang="en-US" smtClean="0"/>
              <a:t>9/6/2026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0D42F3-CDD5-4B19-B3DB-7C5223465AF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05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9.sv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A87D9900-95AD-EC4F-B7E1-959F05210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t="50000"/>
          <a:stretch>
            <a:fillRect/>
          </a:stretch>
        </p:blipFill>
        <p:spPr>
          <a:xfrm>
            <a:off x="999081" y="2"/>
            <a:ext cx="4389120" cy="2194559"/>
          </a:xfrm>
          <a:custGeom>
            <a:avLst/>
            <a:gdLst>
              <a:gd name="connsiteX0" fmla="*/ 0 w 4389120"/>
              <a:gd name="connsiteY0" fmla="*/ 0 h 2194559"/>
              <a:gd name="connsiteX1" fmla="*/ 4389120 w 4389120"/>
              <a:gd name="connsiteY1" fmla="*/ 0 h 2194559"/>
              <a:gd name="connsiteX2" fmla="*/ 4389120 w 4389120"/>
              <a:gd name="connsiteY2" fmla="*/ 2194559 h 2194559"/>
              <a:gd name="connsiteX3" fmla="*/ 0 w 4389120"/>
              <a:gd name="connsiteY3" fmla="*/ 2194559 h 2194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89120" h="2194559">
                <a:moveTo>
                  <a:pt x="0" y="0"/>
                </a:moveTo>
                <a:lnTo>
                  <a:pt x="4389120" y="0"/>
                </a:lnTo>
                <a:lnTo>
                  <a:pt x="4389120" y="2194559"/>
                </a:lnTo>
                <a:lnTo>
                  <a:pt x="0" y="2194559"/>
                </a:lnTo>
                <a:close/>
              </a:path>
            </a:pathLst>
          </a:cu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F600C6AD-400C-F5F8-0A07-09147BFB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924"/>
          <a:stretch>
            <a:fillRect/>
          </a:stretch>
        </p:blipFill>
        <p:spPr>
          <a:xfrm>
            <a:off x="0" y="191268"/>
            <a:ext cx="2916372" cy="4389120"/>
          </a:xfrm>
          <a:custGeom>
            <a:avLst/>
            <a:gdLst>
              <a:gd name="connsiteX0" fmla="*/ 0 w 2916372"/>
              <a:gd name="connsiteY0" fmla="*/ 0 h 4389120"/>
              <a:gd name="connsiteX1" fmla="*/ 2916372 w 2916372"/>
              <a:gd name="connsiteY1" fmla="*/ 0 h 4389120"/>
              <a:gd name="connsiteX2" fmla="*/ 2916372 w 2916372"/>
              <a:gd name="connsiteY2" fmla="*/ 4389120 h 4389120"/>
              <a:gd name="connsiteX3" fmla="*/ 0 w 2916372"/>
              <a:gd name="connsiteY3" fmla="*/ 4389120 h 4389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6372" h="4389120">
                <a:moveTo>
                  <a:pt x="0" y="0"/>
                </a:moveTo>
                <a:lnTo>
                  <a:pt x="2916372" y="0"/>
                </a:lnTo>
                <a:lnTo>
                  <a:pt x="2916372" y="4389120"/>
                </a:lnTo>
                <a:lnTo>
                  <a:pt x="0" y="4389120"/>
                </a:lnTo>
                <a:close/>
              </a:path>
            </a:pathLst>
          </a:cu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301EBB8-0583-30D5-D5C9-6064F992C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12529" b="23302"/>
          <a:stretch>
            <a:fillRect/>
          </a:stretch>
        </p:blipFill>
        <p:spPr>
          <a:xfrm>
            <a:off x="0" y="3632200"/>
            <a:ext cx="3839210" cy="3261166"/>
          </a:xfrm>
          <a:custGeom>
            <a:avLst/>
            <a:gdLst>
              <a:gd name="connsiteX0" fmla="*/ 0 w 3839210"/>
              <a:gd name="connsiteY0" fmla="*/ 0 h 3261166"/>
              <a:gd name="connsiteX1" fmla="*/ 3839210 w 3839210"/>
              <a:gd name="connsiteY1" fmla="*/ 0 h 3261166"/>
              <a:gd name="connsiteX2" fmla="*/ 3839210 w 3839210"/>
              <a:gd name="connsiteY2" fmla="*/ 3261166 h 3261166"/>
              <a:gd name="connsiteX3" fmla="*/ 0 w 3839210"/>
              <a:gd name="connsiteY3" fmla="*/ 3261166 h 3261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39210" h="3261166">
                <a:moveTo>
                  <a:pt x="0" y="0"/>
                </a:moveTo>
                <a:lnTo>
                  <a:pt x="3839210" y="0"/>
                </a:lnTo>
                <a:lnTo>
                  <a:pt x="3839210" y="3261166"/>
                </a:lnTo>
                <a:lnTo>
                  <a:pt x="0" y="3261166"/>
                </a:lnTo>
                <a:close/>
              </a:path>
            </a:pathLst>
          </a:cu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4E425898-E19E-D66B-9FE6-55FE52BAB7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E5783E0-630B-D6BD-1914-F6A39C5730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30801" y="1140460"/>
            <a:ext cx="8001256" cy="5166360"/>
          </a:xfrm>
        </p:spPr>
        <p:txBody>
          <a:bodyPr anchor="ctr"/>
          <a:lstStyle>
            <a:lvl1pPr>
              <a:lnSpc>
                <a:spcPct val="75000"/>
              </a:lnSpc>
              <a:spcBef>
                <a:spcPts val="600"/>
              </a:spcBef>
              <a:spcAft>
                <a:spcPts val="1200"/>
              </a:spcAft>
              <a:defRPr sz="7200" baseline="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81095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6" y="1097238"/>
            <a:ext cx="5011113" cy="5048974"/>
          </a:xfrm>
        </p:spPr>
        <p:txBody>
          <a:bodyPr lIns="0"/>
          <a:lstStyle>
            <a:lvl1pPr>
              <a:defRPr sz="44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EB1FEE7-93DB-2CE9-DCDC-716894A7C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42880" y="517325"/>
            <a:ext cx="911963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3200" b="1" i="0">
                <a:solidFill>
                  <a:schemeClr val="bg1"/>
                </a:solidFill>
                <a:latin typeface="+mn-lt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276C322-4595-4F82-C8A6-C97FC28C12A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70317" y="1091885"/>
            <a:ext cx="5130734" cy="5048973"/>
          </a:xfrm>
        </p:spPr>
        <p:txBody>
          <a:bodyPr>
            <a:normAutofit/>
          </a:bodyPr>
          <a:lstStyle>
            <a:lvl1pPr marL="457200" indent="-4572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AutoNum type="arabicPeriod"/>
              <a:defRPr sz="2800" b="0"/>
            </a:lvl1pPr>
            <a:lvl2pPr marL="800100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AutoNum type="arabicPeriod"/>
              <a:defRPr sz="2400" b="0"/>
            </a:lvl2pPr>
            <a:lvl3pPr marL="1257300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AutoNum type="arabicPeriod"/>
              <a:defRPr sz="2000" b="0"/>
            </a:lvl3pPr>
            <a:lvl4pPr marL="1714500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AutoNum type="arabicPeriod"/>
              <a:defRPr sz="1800" b="0"/>
            </a:lvl4pPr>
            <a:lvl5pPr marL="2057400" indent="-2286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AutoNum type="arabicPeriod"/>
              <a:defRPr sz="16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7FEADB-D66E-282A-67E4-D956C95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48639" y="709368"/>
            <a:ext cx="10043161" cy="639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310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ro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6" y="1097238"/>
            <a:ext cx="7472374" cy="1913892"/>
          </a:xfrm>
        </p:spPr>
        <p:txBody>
          <a:bodyPr lIns="0"/>
          <a:lstStyle>
            <a:lvl1pPr>
              <a:defRPr sz="44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EB1FEE7-93DB-2CE9-DCDC-716894A7C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42880" y="517325"/>
            <a:ext cx="911963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3200" b="1" i="0">
                <a:solidFill>
                  <a:schemeClr val="bg1"/>
                </a:solidFill>
                <a:latin typeface="+mn-lt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276C322-4595-4F82-C8A6-C97FC28C12A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66723" y="3152220"/>
            <a:ext cx="6977077" cy="3264017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None/>
              <a:defRPr sz="2800" b="0"/>
            </a:lvl1pPr>
            <a:lvl2pPr marL="457200" indent="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None/>
              <a:defRPr sz="2400" b="0"/>
            </a:lvl2pPr>
            <a:lvl3pPr marL="914400" indent="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None/>
              <a:defRPr sz="2000" b="0"/>
            </a:lvl3pPr>
            <a:lvl4pPr marL="1371600" indent="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None/>
              <a:defRPr sz="1800" b="0"/>
            </a:lvl4pPr>
            <a:lvl5pPr marL="1828800" indent="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+mj-lt"/>
              <a:buNone/>
              <a:defRPr sz="16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7FEADB-D66E-282A-67E4-D956C95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48639" y="709368"/>
            <a:ext cx="10043161" cy="639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CD50F62-7F43-2FBB-55E3-23F62939700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39100" y="1096963"/>
            <a:ext cx="4152900" cy="5761037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648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318A9A4E-F149-44F8-9FAE-8ABA2BD261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t="50000"/>
          <a:stretch>
            <a:fillRect/>
          </a:stretch>
        </p:blipFill>
        <p:spPr>
          <a:xfrm flipV="1">
            <a:off x="1881504" y="4663441"/>
            <a:ext cx="4389120" cy="2194559"/>
          </a:xfrm>
          <a:custGeom>
            <a:avLst/>
            <a:gdLst>
              <a:gd name="connsiteX0" fmla="*/ 0 w 4389120"/>
              <a:gd name="connsiteY0" fmla="*/ 0 h 2194559"/>
              <a:gd name="connsiteX1" fmla="*/ 4389120 w 4389120"/>
              <a:gd name="connsiteY1" fmla="*/ 0 h 2194559"/>
              <a:gd name="connsiteX2" fmla="*/ 4389120 w 4389120"/>
              <a:gd name="connsiteY2" fmla="*/ 2194559 h 2194559"/>
              <a:gd name="connsiteX3" fmla="*/ 0 w 4389120"/>
              <a:gd name="connsiteY3" fmla="*/ 2194559 h 2194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89120" h="2194559">
                <a:moveTo>
                  <a:pt x="0" y="0"/>
                </a:moveTo>
                <a:lnTo>
                  <a:pt x="4389120" y="0"/>
                </a:lnTo>
                <a:lnTo>
                  <a:pt x="4389120" y="2194559"/>
                </a:lnTo>
                <a:lnTo>
                  <a:pt x="0" y="2194559"/>
                </a:lnTo>
                <a:close/>
              </a:path>
            </a:pathLst>
          </a:cu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444170C3-9FB6-324B-DD88-972B181F5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9956" r="-1"/>
          <a:stretch/>
        </p:blipFill>
        <p:spPr>
          <a:xfrm flipH="1">
            <a:off x="10185174" y="1234440"/>
            <a:ext cx="2024907" cy="4389120"/>
          </a:xfrm>
          <a:custGeom>
            <a:avLst/>
            <a:gdLst>
              <a:gd name="connsiteX0" fmla="*/ 0 w 2916372"/>
              <a:gd name="connsiteY0" fmla="*/ 0 h 4389120"/>
              <a:gd name="connsiteX1" fmla="*/ 2916372 w 2916372"/>
              <a:gd name="connsiteY1" fmla="*/ 0 h 4389120"/>
              <a:gd name="connsiteX2" fmla="*/ 2916372 w 2916372"/>
              <a:gd name="connsiteY2" fmla="*/ 4389120 h 4389120"/>
              <a:gd name="connsiteX3" fmla="*/ 0 w 2916372"/>
              <a:gd name="connsiteY3" fmla="*/ 4389120 h 4389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6372" h="4389120">
                <a:moveTo>
                  <a:pt x="0" y="0"/>
                </a:moveTo>
                <a:lnTo>
                  <a:pt x="2916372" y="0"/>
                </a:lnTo>
                <a:lnTo>
                  <a:pt x="2916372" y="4389120"/>
                </a:lnTo>
                <a:lnTo>
                  <a:pt x="0" y="4389120"/>
                </a:lnTo>
                <a:close/>
              </a:path>
            </a:pathLst>
          </a:cu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91091CD0-1D83-5BBE-A26C-2D7EAF858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12529" t="-1" b="51667"/>
          <a:stretch/>
        </p:blipFill>
        <p:spPr>
          <a:xfrm flipV="1">
            <a:off x="0" y="-1"/>
            <a:ext cx="3839210" cy="2055127"/>
          </a:xfrm>
          <a:custGeom>
            <a:avLst/>
            <a:gdLst>
              <a:gd name="connsiteX0" fmla="*/ 0 w 3839210"/>
              <a:gd name="connsiteY0" fmla="*/ 0 h 3261166"/>
              <a:gd name="connsiteX1" fmla="*/ 3839210 w 3839210"/>
              <a:gd name="connsiteY1" fmla="*/ 0 h 3261166"/>
              <a:gd name="connsiteX2" fmla="*/ 3839210 w 3839210"/>
              <a:gd name="connsiteY2" fmla="*/ 3261166 h 3261166"/>
              <a:gd name="connsiteX3" fmla="*/ 0 w 3839210"/>
              <a:gd name="connsiteY3" fmla="*/ 3261166 h 3261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39210" h="3261166">
                <a:moveTo>
                  <a:pt x="0" y="0"/>
                </a:moveTo>
                <a:lnTo>
                  <a:pt x="3839210" y="0"/>
                </a:lnTo>
                <a:lnTo>
                  <a:pt x="3839210" y="3261166"/>
                </a:lnTo>
                <a:lnTo>
                  <a:pt x="0" y="3261166"/>
                </a:lnTo>
                <a:close/>
              </a:path>
            </a:pathLst>
          </a:cu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5" y="1097237"/>
            <a:ext cx="11076631" cy="2885630"/>
          </a:xfrm>
        </p:spPr>
        <p:txBody>
          <a:bodyPr lIns="0" rIns="0"/>
          <a:lstStyle>
            <a:lvl1pPr>
              <a:defRPr sz="72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276C322-4595-4F82-C8A6-C97FC28C12A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305300" y="4059067"/>
            <a:ext cx="7338056" cy="2692254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+mj-lt"/>
              <a:buNone/>
              <a:defRPr sz="2800" b="0"/>
            </a:lvl1pPr>
            <a:lvl2pPr marL="4572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+mj-lt"/>
              <a:buNone/>
              <a:defRPr sz="2400" b="0"/>
            </a:lvl2pPr>
            <a:lvl3pPr marL="9144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+mj-lt"/>
              <a:buNone/>
              <a:defRPr sz="2000" b="0"/>
            </a:lvl3pPr>
            <a:lvl4pPr marL="13716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+mj-lt"/>
              <a:buNone/>
              <a:defRPr sz="1800" b="0"/>
            </a:lvl4pPr>
            <a:lvl5pPr marL="182880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+mj-lt"/>
              <a:buNone/>
              <a:defRPr sz="16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15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+ Content 1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7FEADB-D66E-282A-67E4-D956C95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48639" y="709368"/>
            <a:ext cx="10043161" cy="639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6" y="1097238"/>
            <a:ext cx="5011113" cy="5048974"/>
          </a:xfrm>
        </p:spPr>
        <p:txBody>
          <a:bodyPr lIns="0"/>
          <a:lstStyle>
            <a:lvl1pPr>
              <a:defRPr sz="44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EB1FEE7-93DB-2CE9-DCDC-716894A7C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42880" y="517325"/>
            <a:ext cx="911963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3200" b="1" i="0">
                <a:solidFill>
                  <a:schemeClr val="bg1"/>
                </a:solidFill>
                <a:latin typeface="+mn-lt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276C322-4595-4F82-C8A6-C97FC28C12A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70316" y="1091885"/>
            <a:ext cx="5273043" cy="5056747"/>
          </a:xfrm>
        </p:spPr>
        <p:txBody>
          <a:bodyPr>
            <a:normAutofit/>
          </a:bodyPr>
          <a:lstStyle>
            <a:lvl1pPr marL="347472" indent="-347472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800" b="0"/>
            </a:lvl1pPr>
            <a:lvl2pPr marL="800100" indent="-3429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400" b="0"/>
            </a:lvl2pPr>
            <a:lvl3pPr marL="1257300" indent="-3429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3pPr>
            <a:lvl4pPr marL="1714500" indent="-3429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800" b="0"/>
            </a:lvl4pPr>
            <a:lvl5pPr marL="2114550" indent="-28575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6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3110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2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8165" y="3870960"/>
            <a:ext cx="11533835" cy="2941320"/>
          </a:xfrm>
        </p:spPr>
        <p:txBody>
          <a:bodyPr lIns="0" tIns="0" rIns="0" bIns="0" anchor="ctr"/>
          <a:lstStyle>
            <a:lvl1pPr>
              <a:lnSpc>
                <a:spcPct val="75000"/>
              </a:lnSpc>
              <a:spcBef>
                <a:spcPts val="1000"/>
              </a:spcBef>
              <a:spcAft>
                <a:spcPts val="600"/>
              </a:spcAft>
              <a:defRPr sz="7200" spc="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C506222-0BCA-9701-399C-0CF92FA2316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1112500" cy="37719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698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+ Conten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6" y="1097238"/>
            <a:ext cx="11094723" cy="1207457"/>
          </a:xfrm>
        </p:spPr>
        <p:txBody>
          <a:bodyPr lIns="0"/>
          <a:lstStyle>
            <a:lvl1pPr>
              <a:defRPr sz="44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EB1FEE7-93DB-2CE9-DCDC-716894A7C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42880" y="517325"/>
            <a:ext cx="911963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3200" b="1" i="0">
                <a:solidFill>
                  <a:schemeClr val="bg1"/>
                </a:solidFill>
                <a:latin typeface="+mn-lt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F0DABCC-5F7F-4B44-B780-46F5D46079D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2433638"/>
            <a:ext cx="5821363" cy="3967162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276C322-4595-4F82-C8A6-C97FC28C12A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57926" y="2433005"/>
            <a:ext cx="5303523" cy="3967795"/>
          </a:xfrm>
        </p:spPr>
        <p:txBody>
          <a:bodyPr>
            <a:normAutofit/>
          </a:bodyPr>
          <a:lstStyle>
            <a:lvl1pPr marL="347472" indent="-347472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1pPr>
            <a:lvl2pPr marL="800100" indent="-3429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800" b="0"/>
            </a:lvl2pPr>
            <a:lvl3pPr marL="1257300" indent="-3429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600" b="0"/>
            </a:lvl3pPr>
            <a:lvl4pPr marL="1714500" indent="-3429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400" b="0"/>
            </a:lvl4pPr>
            <a:lvl5pPr marL="2114550" indent="-28575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2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7FEADB-D66E-282A-67E4-D956C95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48639" y="709368"/>
            <a:ext cx="10043161" cy="639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14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6" y="1097238"/>
            <a:ext cx="11094723" cy="1207457"/>
          </a:xfrm>
        </p:spPr>
        <p:txBody>
          <a:bodyPr lIns="0"/>
          <a:lstStyle>
            <a:lvl1pPr>
              <a:defRPr sz="44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EB1FEE7-93DB-2CE9-DCDC-716894A7C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42880" y="517325"/>
            <a:ext cx="911963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3200" b="1" i="0">
                <a:solidFill>
                  <a:schemeClr val="bg1"/>
                </a:solidFill>
                <a:latin typeface="+mn-lt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Content Placeholder 13">
            <a:extLst>
              <a:ext uri="{FF2B5EF4-FFF2-40B4-BE49-F238E27FC236}">
                <a16:creationId xmlns:a16="http://schemas.microsoft.com/office/drawing/2014/main" id="{C631A2C5-44A9-8EF8-E747-353DD34AB2E7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66726" y="2392441"/>
            <a:ext cx="5303523" cy="3967795"/>
          </a:xfrm>
        </p:spPr>
        <p:txBody>
          <a:bodyPr>
            <a:normAutofit/>
          </a:bodyPr>
          <a:lstStyle>
            <a:lvl1pPr marL="347472" indent="-347472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1pPr>
            <a:lvl2pPr marL="800100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800" b="0"/>
            </a:lvl2pPr>
            <a:lvl3pPr marL="1257300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600" b="0"/>
            </a:lvl3pPr>
            <a:lvl4pPr marL="1714500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400" b="0"/>
            </a:lvl4pPr>
            <a:lvl5pPr marL="2114550" indent="-28575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2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276C322-4595-4F82-C8A6-C97FC28C12A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67472" y="2392441"/>
            <a:ext cx="5303523" cy="396779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None/>
              <a:defRPr sz="2000" b="0"/>
            </a:lvl1pPr>
            <a:lvl2pPr marL="347472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2pPr>
            <a:lvl3pPr marL="713232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3pPr>
            <a:lvl4pPr marL="1078992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4pPr>
            <a:lvl5pPr marL="1837944" indent="-28575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7FEADB-D66E-282A-67E4-D956C95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48639" y="709368"/>
            <a:ext cx="10043161" cy="639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545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 1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6" y="1097238"/>
            <a:ext cx="11094723" cy="1207457"/>
          </a:xfrm>
        </p:spPr>
        <p:txBody>
          <a:bodyPr lIns="0"/>
          <a:lstStyle>
            <a:lvl1pPr>
              <a:defRPr sz="44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EB1FEE7-93DB-2CE9-DCDC-716894A7C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42880" y="517325"/>
            <a:ext cx="911963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3200" b="1" i="0">
                <a:solidFill>
                  <a:schemeClr val="bg1"/>
                </a:solidFill>
                <a:latin typeface="+mn-lt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Content Placeholder 13">
            <a:extLst>
              <a:ext uri="{FF2B5EF4-FFF2-40B4-BE49-F238E27FC236}">
                <a16:creationId xmlns:a16="http://schemas.microsoft.com/office/drawing/2014/main" id="{C631A2C5-44A9-8EF8-E747-353DD34AB2E7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51487" y="2392441"/>
            <a:ext cx="3456633" cy="3967795"/>
          </a:xfrm>
        </p:spPr>
        <p:txBody>
          <a:bodyPr>
            <a:normAutofit/>
          </a:bodyPr>
          <a:lstStyle>
            <a:lvl1pPr marL="347472" indent="-347472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1pPr>
            <a:lvl2pPr marL="8001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800" b="0"/>
            </a:lvl2pPr>
            <a:lvl3pPr marL="12573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600" b="0"/>
            </a:lvl3pPr>
            <a:lvl4pPr marL="17145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400" b="0"/>
            </a:lvl4pPr>
            <a:lvl5pPr marL="21145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2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276C322-4595-4F82-C8A6-C97FC28C12A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701538" y="2392441"/>
            <a:ext cx="6969458" cy="396779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None/>
              <a:defRPr sz="2000" b="0"/>
            </a:lvl1pPr>
            <a:lvl2pPr marL="347472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2pPr>
            <a:lvl3pPr marL="713232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3pPr>
            <a:lvl4pPr marL="1078992" indent="-34290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4pPr>
            <a:lvl5pPr marL="1837944" indent="-285750">
              <a:lnSpc>
                <a:spcPct val="9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7FEADB-D66E-282A-67E4-D956C95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48639" y="709368"/>
            <a:ext cx="10043161" cy="639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227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+ Tabl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6" y="1097238"/>
            <a:ext cx="11094723" cy="1207457"/>
          </a:xfrm>
        </p:spPr>
        <p:txBody>
          <a:bodyPr lIns="0"/>
          <a:lstStyle>
            <a:lvl1pPr>
              <a:defRPr sz="44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EB1FEE7-93DB-2CE9-DCDC-716894A7C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42880" y="517325"/>
            <a:ext cx="911963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3200" b="1" i="0">
                <a:solidFill>
                  <a:schemeClr val="bg1"/>
                </a:solidFill>
                <a:latin typeface="+mn-lt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Content Placeholder 13">
            <a:extLst>
              <a:ext uri="{FF2B5EF4-FFF2-40B4-BE49-F238E27FC236}">
                <a16:creationId xmlns:a16="http://schemas.microsoft.com/office/drawing/2014/main" id="{C631A2C5-44A9-8EF8-E747-353DD34AB2E7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94358" y="2417765"/>
            <a:ext cx="6680202" cy="3967795"/>
          </a:xfrm>
        </p:spPr>
        <p:txBody>
          <a:bodyPr lIns="45720">
            <a:normAutofit/>
          </a:bodyPr>
          <a:lstStyle>
            <a:lvl1pPr marL="347472" indent="-347472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1pPr>
            <a:lvl2pPr marL="740664" indent="-283464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2pPr>
            <a:lvl3pPr marL="12573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3pPr>
            <a:lvl4pPr marL="17145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4pPr>
            <a:lvl5pPr marL="21145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8B30A748-E024-5BE9-6F18-C89041707629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7823200" y="2417763"/>
            <a:ext cx="3838248" cy="3967794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7FEADB-D66E-282A-67E4-D956C95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48639" y="709368"/>
            <a:ext cx="10043161" cy="639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22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bl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6" y="1097238"/>
            <a:ext cx="11094723" cy="1207457"/>
          </a:xfrm>
        </p:spPr>
        <p:txBody>
          <a:bodyPr lIns="0"/>
          <a:lstStyle>
            <a:lvl1pPr>
              <a:defRPr sz="44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EB1FEE7-93DB-2CE9-DCDC-716894A7C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42880" y="517325"/>
            <a:ext cx="911963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3200" b="1" i="0">
                <a:solidFill>
                  <a:schemeClr val="bg1"/>
                </a:solidFill>
                <a:latin typeface="+mn-lt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8B30A748-E024-5BE9-6F18-C89041707629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566724" y="2417763"/>
            <a:ext cx="11094724" cy="396779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7FEADB-D66E-282A-67E4-D956C95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48639" y="709368"/>
            <a:ext cx="10043161" cy="639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87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 2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D17B18E-FE26-116A-87BB-F2B149413D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726" y="1097238"/>
            <a:ext cx="11094723" cy="1207457"/>
          </a:xfrm>
        </p:spPr>
        <p:txBody>
          <a:bodyPr lIns="0"/>
          <a:lstStyle>
            <a:lvl1pPr>
              <a:defRPr sz="4400" spc="-15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EB1FEE7-93DB-2CE9-DCDC-716894A7C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42880" y="517325"/>
            <a:ext cx="911963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3200" b="1" i="0">
                <a:solidFill>
                  <a:schemeClr val="bg1"/>
                </a:solidFill>
                <a:latin typeface="+mn-lt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Content Placeholder 13">
            <a:extLst>
              <a:ext uri="{FF2B5EF4-FFF2-40B4-BE49-F238E27FC236}">
                <a16:creationId xmlns:a16="http://schemas.microsoft.com/office/drawing/2014/main" id="{C631A2C5-44A9-8EF8-E747-353DD34AB2E7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51487" y="2392441"/>
            <a:ext cx="6977073" cy="3967795"/>
          </a:xfrm>
        </p:spPr>
        <p:txBody>
          <a:bodyPr>
            <a:normAutofit/>
          </a:bodyPr>
          <a:lstStyle>
            <a:lvl1pPr marL="347472" indent="-347472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1pPr>
            <a:lvl2pPr marL="8001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800" b="0"/>
            </a:lvl2pPr>
            <a:lvl3pPr marL="12573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600" b="0"/>
            </a:lvl3pPr>
            <a:lvl4pPr marL="17145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400" b="0"/>
            </a:lvl4pPr>
            <a:lvl5pPr marL="21145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2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276C322-4595-4F82-C8A6-C97FC28C12A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005773" y="2392440"/>
            <a:ext cx="3655675" cy="3967795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None/>
              <a:defRPr sz="2000" b="0"/>
            </a:lvl1pPr>
            <a:lvl2pPr marL="347472" indent="-3429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2pPr>
            <a:lvl3pPr marL="713232" indent="-3429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3pPr>
            <a:lvl4pPr marL="1078992" indent="-3429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4pPr>
            <a:lvl5pPr marL="1837944" indent="-28575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7FEADB-D66E-282A-67E4-D956C95B4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548639" y="709368"/>
            <a:ext cx="10043161" cy="639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16">
            <a:extLst>
              <a:ext uri="{FF2B5EF4-FFF2-40B4-BE49-F238E27FC236}">
                <a16:creationId xmlns:a16="http://schemas.microsoft.com/office/drawing/2014/main" id="{E73CB4F7-C5C8-2612-B625-01F8BC948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373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619982B1-35C2-DE4A-CC6C-C7EF3864F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41049" y="602835"/>
            <a:ext cx="202311" cy="219456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11330D7F-AB80-0985-7B65-80D66CC84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51653" b="49194"/>
          <a:stretch>
            <a:fillRect/>
          </a:stretch>
        </p:blipFill>
        <p:spPr>
          <a:xfrm>
            <a:off x="10095411" y="4663440"/>
            <a:ext cx="2121988" cy="2229926"/>
          </a:xfrm>
          <a:custGeom>
            <a:avLst/>
            <a:gdLst>
              <a:gd name="connsiteX0" fmla="*/ 0 w 2121988"/>
              <a:gd name="connsiteY0" fmla="*/ 0 h 2229926"/>
              <a:gd name="connsiteX1" fmla="*/ 2121988 w 2121988"/>
              <a:gd name="connsiteY1" fmla="*/ 0 h 2229926"/>
              <a:gd name="connsiteX2" fmla="*/ 2121988 w 2121988"/>
              <a:gd name="connsiteY2" fmla="*/ 2229926 h 2229926"/>
              <a:gd name="connsiteX3" fmla="*/ 0 w 2121988"/>
              <a:gd name="connsiteY3" fmla="*/ 2229926 h 2229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21988" h="2229926">
                <a:moveTo>
                  <a:pt x="0" y="0"/>
                </a:moveTo>
                <a:lnTo>
                  <a:pt x="2121988" y="0"/>
                </a:lnTo>
                <a:lnTo>
                  <a:pt x="2121988" y="2229926"/>
                </a:lnTo>
                <a:lnTo>
                  <a:pt x="0" y="2229926"/>
                </a:lnTo>
                <a:close/>
              </a:path>
            </a:pathLst>
          </a:cu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355AA66F-C4B1-E34A-8E6B-F893310B2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50000"/>
          <a:stretch>
            <a:fillRect/>
          </a:stretch>
        </p:blipFill>
        <p:spPr>
          <a:xfrm>
            <a:off x="6228080" y="2"/>
            <a:ext cx="4046220" cy="2194559"/>
          </a:xfrm>
          <a:custGeom>
            <a:avLst/>
            <a:gdLst>
              <a:gd name="connsiteX0" fmla="*/ 0 w 4046220"/>
              <a:gd name="connsiteY0" fmla="*/ 0 h 2194559"/>
              <a:gd name="connsiteX1" fmla="*/ 4046220 w 4046220"/>
              <a:gd name="connsiteY1" fmla="*/ 0 h 2194559"/>
              <a:gd name="connsiteX2" fmla="*/ 4046220 w 4046220"/>
              <a:gd name="connsiteY2" fmla="*/ 2194559 h 2194559"/>
              <a:gd name="connsiteX3" fmla="*/ 0 w 4046220"/>
              <a:gd name="connsiteY3" fmla="*/ 2194559 h 2194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46220" h="2194559">
                <a:moveTo>
                  <a:pt x="0" y="0"/>
                </a:moveTo>
                <a:lnTo>
                  <a:pt x="4046220" y="0"/>
                </a:lnTo>
                <a:lnTo>
                  <a:pt x="4046220" y="2194559"/>
                </a:lnTo>
                <a:lnTo>
                  <a:pt x="0" y="2194559"/>
                </a:lnTo>
                <a:close/>
              </a:path>
            </a:pathLst>
          </a:cu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55700ADD-BC9D-410F-D6AC-1D0E4F1043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50000" b="30164"/>
          <a:stretch>
            <a:fillRect/>
          </a:stretch>
        </p:blipFill>
        <p:spPr>
          <a:xfrm>
            <a:off x="0" y="3923964"/>
            <a:ext cx="2194560" cy="2969402"/>
          </a:xfrm>
          <a:custGeom>
            <a:avLst/>
            <a:gdLst>
              <a:gd name="connsiteX0" fmla="*/ 0 w 2194560"/>
              <a:gd name="connsiteY0" fmla="*/ 0 h 2969402"/>
              <a:gd name="connsiteX1" fmla="*/ 2194560 w 2194560"/>
              <a:gd name="connsiteY1" fmla="*/ 0 h 2969402"/>
              <a:gd name="connsiteX2" fmla="*/ 2194560 w 2194560"/>
              <a:gd name="connsiteY2" fmla="*/ 2969402 h 2969402"/>
              <a:gd name="connsiteX3" fmla="*/ 0 w 2194560"/>
              <a:gd name="connsiteY3" fmla="*/ 2969402 h 2969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4560" h="2969402">
                <a:moveTo>
                  <a:pt x="0" y="0"/>
                </a:moveTo>
                <a:lnTo>
                  <a:pt x="2194560" y="0"/>
                </a:lnTo>
                <a:lnTo>
                  <a:pt x="2194560" y="2969402"/>
                </a:lnTo>
                <a:lnTo>
                  <a:pt x="0" y="2969402"/>
                </a:lnTo>
                <a:close/>
              </a:path>
            </a:pathLst>
          </a:cu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F9091067-F6AB-B1C8-2F06-423B82E6EE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4807" y="1049447"/>
            <a:ext cx="5910270" cy="5094386"/>
          </a:xfrm>
        </p:spPr>
        <p:txBody>
          <a:bodyPr rIns="0" anchor="ctr"/>
          <a:lstStyle>
            <a:lvl1pPr>
              <a:defRPr sz="7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6D4F7BB3-A204-D529-DD36-39D4311F354A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355077" y="1049447"/>
            <a:ext cx="4922837" cy="5094386"/>
          </a:xfrm>
        </p:spPr>
        <p:txBody>
          <a:bodyPr anchor="ctr">
            <a:normAutofit/>
          </a:bodyPr>
          <a:lstStyle>
            <a:lvl1pPr>
              <a:lnSpc>
                <a:spcPct val="100000"/>
              </a:lnSpc>
              <a:spcBef>
                <a:spcPts val="1000"/>
              </a:spcBef>
              <a:defRPr sz="2800" b="0"/>
            </a:lvl1pPr>
            <a:lvl2pPr>
              <a:lnSpc>
                <a:spcPct val="100000"/>
              </a:lnSpc>
              <a:spcBef>
                <a:spcPts val="1000"/>
              </a:spcBef>
              <a:defRPr sz="2400" b="0"/>
            </a:lvl2pPr>
            <a:lvl3pPr>
              <a:lnSpc>
                <a:spcPct val="100000"/>
              </a:lnSpc>
              <a:spcBef>
                <a:spcPts val="1000"/>
              </a:spcBef>
              <a:defRPr sz="2000" b="0"/>
            </a:lvl3pPr>
            <a:lvl4pPr>
              <a:lnSpc>
                <a:spcPct val="100000"/>
              </a:lnSpc>
              <a:spcBef>
                <a:spcPts val="1000"/>
              </a:spcBef>
              <a:defRPr sz="1800" b="0"/>
            </a:lvl4pPr>
            <a:lvl5pPr>
              <a:lnSpc>
                <a:spcPct val="100000"/>
              </a:lnSpc>
              <a:spcBef>
                <a:spcPts val="1000"/>
              </a:spcBef>
              <a:defRPr sz="1600" b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84331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44806" y="1432518"/>
            <a:ext cx="7958331" cy="22376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11808" y="3696004"/>
            <a:ext cx="7796540" cy="2379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88E8CDA-4B53-1285-4909-D3A5FB6B36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3671" y="459077"/>
            <a:ext cx="2267211" cy="480363"/>
          </a:xfrm>
          <a:prstGeom prst="rect">
            <a:avLst/>
          </a:prstGeom>
        </p:spPr>
        <p:txBody>
          <a:bodyPr vert="horz" lIns="0" tIns="0" rIns="91440" bIns="18288" rtlCol="0" anchor="ctr"/>
          <a:lstStyle>
            <a:lvl1pPr algn="l">
              <a:defRPr sz="1200" b="1" i="0">
                <a:solidFill>
                  <a:schemeClr val="bg1"/>
                </a:solidFill>
                <a:latin typeface="Kalinga" panose="020B0502040204020203" pitchFamily="34" charset="0"/>
                <a:cs typeface="Kalinga" panose="020B0502040204020203" pitchFamily="34" charset="0"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00A2341-0273-5256-69F5-7D63AFB933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9025" y="459081"/>
            <a:ext cx="789138" cy="480364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4000" b="1" i="0">
                <a:solidFill>
                  <a:schemeClr val="bg1"/>
                </a:solidFill>
                <a:latin typeface="Kalinga" panose="020B0502040204020203" pitchFamily="34" charset="0"/>
                <a:cs typeface="Kalinga" panose="020B0502040204020203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0" r:id="rId1"/>
    <p:sldLayoutId id="2147483676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79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8000" b="1" i="0" kern="1200" cap="none" spc="-300">
          <a:solidFill>
            <a:schemeClr val="bg1"/>
          </a:solidFill>
          <a:effectLst/>
          <a:latin typeface="+mj-lt"/>
          <a:ea typeface="+mj-ea"/>
          <a:cs typeface="Kalinga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None/>
        <a:defRPr sz="2000" b="1" i="0" kern="1200" spc="0">
          <a:solidFill>
            <a:schemeClr val="bg1"/>
          </a:solidFill>
          <a:effectLst/>
          <a:latin typeface="+mn-lt"/>
          <a:ea typeface="+mn-ea"/>
          <a:cs typeface="Kalinga" panose="020B0502040204020203" pitchFamily="34" charset="0"/>
        </a:defRPr>
      </a:lvl1pPr>
      <a:lvl2pPr marL="457200" indent="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None/>
        <a:defRPr sz="1800" b="1" i="0" kern="1200" spc="0">
          <a:solidFill>
            <a:schemeClr val="bg1"/>
          </a:solidFill>
          <a:effectLst/>
          <a:latin typeface="+mn-lt"/>
          <a:ea typeface="+mn-ea"/>
          <a:cs typeface="Kalinga" panose="020B0502040204020203" pitchFamily="34" charset="0"/>
        </a:defRPr>
      </a:lvl2pPr>
      <a:lvl3pPr marL="914400" indent="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None/>
        <a:defRPr sz="1600" b="1" i="0" kern="1200" spc="0">
          <a:solidFill>
            <a:schemeClr val="bg1"/>
          </a:solidFill>
          <a:effectLst/>
          <a:latin typeface="+mn-lt"/>
          <a:ea typeface="+mn-ea"/>
          <a:cs typeface="Kalinga" panose="020B0502040204020203" pitchFamily="34" charset="0"/>
        </a:defRPr>
      </a:lvl3pPr>
      <a:lvl4pPr marL="1371600" indent="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None/>
        <a:defRPr sz="1400" b="1" i="0" kern="1200" spc="0">
          <a:solidFill>
            <a:schemeClr val="bg1"/>
          </a:solidFill>
          <a:effectLst/>
          <a:latin typeface="+mn-lt"/>
          <a:ea typeface="+mn-ea"/>
          <a:cs typeface="Kalinga" panose="020B0502040204020203" pitchFamily="34" charset="0"/>
        </a:defRPr>
      </a:lvl4pPr>
      <a:lvl5pPr marL="1828800" indent="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None/>
        <a:defRPr sz="1200" b="1" i="0" kern="1200" spc="0">
          <a:solidFill>
            <a:schemeClr val="bg1"/>
          </a:solidFill>
          <a:effectLst/>
          <a:latin typeface="+mn-lt"/>
          <a:ea typeface="+mn-ea"/>
          <a:cs typeface="Kalinga" panose="020B0502040204020203" pitchFamily="34" charset="0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BBDD8-0A72-E913-2448-3BA8443C3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5524" y="375385"/>
            <a:ext cx="9519385" cy="4870383"/>
          </a:xfrm>
        </p:spPr>
        <p:txBody>
          <a:bodyPr/>
          <a:lstStyle/>
          <a:p>
            <a:pPr algn="ctr"/>
            <a:r>
              <a:rPr lang="en-US" sz="4400" b="0" dirty="0">
                <a:solidFill>
                  <a:schemeClr val="tx2">
                    <a:lumMod val="50000"/>
                  </a:schemeClr>
                </a:solidFill>
                <a:latin typeface="CCW Precursive 52" panose="03050602040000000000" pitchFamily="66" charset="0"/>
              </a:rPr>
              <a:t>Welcome to Year 1</a:t>
            </a:r>
            <a:br>
              <a:rPr lang="en-US" sz="4400" b="0" dirty="0">
                <a:solidFill>
                  <a:schemeClr val="tx2">
                    <a:lumMod val="50000"/>
                  </a:schemeClr>
                </a:solidFill>
                <a:latin typeface="CCW Precursive 52" panose="03050602040000000000" pitchFamily="66" charset="0"/>
              </a:rPr>
            </a:br>
            <a:br>
              <a:rPr lang="en-US" sz="4400" b="0" dirty="0">
                <a:solidFill>
                  <a:schemeClr val="tx2">
                    <a:lumMod val="50000"/>
                  </a:schemeClr>
                </a:solidFill>
                <a:latin typeface="CCW Precursive 52" panose="03050602040000000000" pitchFamily="66" charset="0"/>
              </a:rPr>
            </a:br>
            <a:r>
              <a:rPr lang="en-US" sz="4400" b="0" dirty="0">
                <a:solidFill>
                  <a:schemeClr val="tx2">
                    <a:lumMod val="50000"/>
                  </a:schemeClr>
                </a:solidFill>
                <a:latin typeface="CCW Precursive 52" panose="03050602040000000000" pitchFamily="66" charset="0"/>
              </a:rPr>
              <a:t>Mrs Everest</a:t>
            </a:r>
            <a:br>
              <a:rPr lang="en-US" sz="4400" b="0" dirty="0">
                <a:solidFill>
                  <a:schemeClr val="tx2">
                    <a:lumMod val="50000"/>
                  </a:schemeClr>
                </a:solidFill>
                <a:latin typeface="CCW Precursive 52" panose="03050602040000000000" pitchFamily="66" charset="0"/>
              </a:rPr>
            </a:br>
            <a:br>
              <a:rPr lang="en-US" sz="4400" b="0" dirty="0">
                <a:solidFill>
                  <a:schemeClr val="tx2">
                    <a:lumMod val="50000"/>
                  </a:schemeClr>
                </a:solidFill>
                <a:latin typeface="CCW Precursive 52" panose="03050602040000000000" pitchFamily="66" charset="0"/>
              </a:rPr>
            </a:br>
            <a:r>
              <a:rPr lang="en-US" sz="4400" b="0" dirty="0">
                <a:solidFill>
                  <a:schemeClr val="tx2">
                    <a:lumMod val="50000"/>
                  </a:schemeClr>
                </a:solidFill>
                <a:latin typeface="CCW Precursive 52" panose="03050602040000000000" pitchFamily="66" charset="0"/>
              </a:rPr>
              <a:t>Mrs Spokes Miss Hoskins</a:t>
            </a:r>
          </a:p>
        </p:txBody>
      </p:sp>
    </p:spTree>
    <p:extLst>
      <p:ext uri="{BB962C8B-B14F-4D97-AF65-F5344CB8AC3E}">
        <p14:creationId xmlns:p14="http://schemas.microsoft.com/office/powerpoint/2010/main" val="1817945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5CD6428-750B-180B-DA68-4FAF09707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726" y="1097238"/>
            <a:ext cx="5273043" cy="894848"/>
          </a:xfrm>
        </p:spPr>
        <p:txBody>
          <a:bodyPr/>
          <a:lstStyle/>
          <a:p>
            <a:r>
              <a:rPr lang="en-GB" b="0" dirty="0">
                <a:latin typeface="CCW Precursive 52" panose="03050602040000000000" pitchFamily="66" charset="0"/>
              </a:rPr>
              <a:t>Introduction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455626-2870-2B34-AE22-9B8DA2051DD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66726" y="1992085"/>
            <a:ext cx="11076633" cy="465364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000" dirty="0">
                <a:latin typeface="CCW Precursive 52" panose="03050602040000000000" pitchFamily="66" charset="0"/>
              </a:rPr>
              <a:t>Starting Year 1 can be a little bit daunting for the children, so we are aiming to make the transition as smooth as possible! </a:t>
            </a:r>
          </a:p>
          <a:p>
            <a:pPr marL="0" indent="0">
              <a:buNone/>
            </a:pPr>
            <a:endParaRPr lang="en-GB" sz="2000" dirty="0">
              <a:latin typeface="CCW Precursive 52" panose="03050602040000000000" pitchFamily="66" charset="0"/>
            </a:endParaRPr>
          </a:p>
          <a:p>
            <a:pPr marL="0" indent="0">
              <a:buNone/>
            </a:pPr>
            <a:r>
              <a:rPr lang="en-GB" sz="2000" dirty="0">
                <a:latin typeface="CCW Precursive 52" panose="03050602040000000000" pitchFamily="66" charset="0"/>
              </a:rPr>
              <a:t>In Year 1, the children will be learning so much, and it will be a mixture of child-led and adult-led activities. </a:t>
            </a:r>
          </a:p>
          <a:p>
            <a:pPr marL="0" indent="0">
              <a:buNone/>
            </a:pPr>
            <a:r>
              <a:rPr lang="en-GB" sz="2000" dirty="0">
                <a:latin typeface="CCW Precursive 52" panose="03050602040000000000" pitchFamily="66" charset="0"/>
              </a:rPr>
              <a:t>Year 1 children follow Key Stage 1 (KS1) of the National Curriculum. This stage marks a move from pay based learning to more structured lessons.</a:t>
            </a:r>
          </a:p>
          <a:p>
            <a:pPr marL="0" indent="0">
              <a:buNone/>
            </a:pPr>
            <a:r>
              <a:rPr lang="en-GB" sz="2000" b="1" dirty="0">
                <a:latin typeface="CCW Precursive 52" panose="03050602040000000000" pitchFamily="66" charset="0"/>
              </a:rPr>
              <a:t>Core Subjects</a:t>
            </a:r>
            <a:r>
              <a:rPr lang="en-GB" sz="2000" dirty="0">
                <a:latin typeface="CCW Precursive 52" panose="03050602040000000000" pitchFamily="66" charset="0"/>
              </a:rPr>
              <a:t>: </a:t>
            </a:r>
            <a:r>
              <a:rPr lang="en-GB" sz="2000" i="1" dirty="0">
                <a:latin typeface="CCW Precursive 52" panose="03050602040000000000" pitchFamily="66" charset="0"/>
              </a:rPr>
              <a:t>English, Maths, Science</a:t>
            </a:r>
          </a:p>
          <a:p>
            <a:pPr marL="0" indent="0">
              <a:buNone/>
            </a:pPr>
            <a:r>
              <a:rPr lang="en-GB" sz="2000" b="1" dirty="0">
                <a:latin typeface="CCW Precursive 52" panose="03050602040000000000" pitchFamily="66" charset="0"/>
              </a:rPr>
              <a:t>Foundation Subjects: </a:t>
            </a:r>
            <a:r>
              <a:rPr lang="en-GB" sz="2000" i="1" dirty="0">
                <a:latin typeface="CCW Precursive 52" panose="03050602040000000000" pitchFamily="66" charset="0"/>
              </a:rPr>
              <a:t>Art and Design, Computing, Design and Technology, Geography, History, Music and Physical Education.</a:t>
            </a:r>
          </a:p>
          <a:p>
            <a:pPr marL="0" indent="0">
              <a:buNone/>
            </a:pPr>
            <a:r>
              <a:rPr lang="en-GB" sz="2000" b="1" dirty="0">
                <a:latin typeface="CCW Precursive 52" panose="03050602040000000000" pitchFamily="66" charset="0"/>
              </a:rPr>
              <a:t>Other Required Studies: </a:t>
            </a:r>
            <a:r>
              <a:rPr lang="en-GB" sz="2000" i="1" dirty="0">
                <a:latin typeface="CCW Precursive 52" panose="03050602040000000000" pitchFamily="66" charset="0"/>
              </a:rPr>
              <a:t>Religious Studies, Personal, Health and Economic (PSHE). </a:t>
            </a:r>
          </a:p>
          <a:p>
            <a:pPr marL="0" indent="0">
              <a:buNone/>
            </a:pPr>
            <a:endParaRPr lang="en-GB" sz="2000" dirty="0">
              <a:latin typeface="CCW Cursive Writing 12" panose="03050602040000000000" pitchFamily="66" charset="0"/>
            </a:endParaRPr>
          </a:p>
          <a:p>
            <a:endParaRPr lang="en-GB" sz="2000" dirty="0">
              <a:latin typeface="CCW Cursive Writing 12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364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870B9B3-7B36-9001-3B85-7C6EE22BC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0648" y="228601"/>
            <a:ext cx="8250704" cy="1214671"/>
          </a:xfrm>
        </p:spPr>
        <p:txBody>
          <a:bodyPr/>
          <a:lstStyle/>
          <a:p>
            <a:r>
              <a:rPr lang="en-US" sz="5400" b="0" dirty="0">
                <a:latin typeface="CCW Precursive 52" panose="03050602040000000000" pitchFamily="66" charset="0"/>
              </a:rPr>
              <a:t>Challenge Time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9E893E5-7DD7-4159-E7B4-1D566F7C92D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48644" y="1270254"/>
            <a:ext cx="11094712" cy="4317491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CW Precursive 52" panose="03050602040000000000" pitchFamily="66" charset="0"/>
              </a:rPr>
              <a:t>We will be doing </a:t>
            </a:r>
            <a:r>
              <a:rPr lang="en-GB" sz="2000" b="1" dirty="0">
                <a:latin typeface="CCW Precursive 52" panose="03050602040000000000" pitchFamily="66" charset="0"/>
              </a:rPr>
              <a:t>Challenge Time </a:t>
            </a:r>
            <a:r>
              <a:rPr lang="en-GB" sz="2000" dirty="0">
                <a:latin typeface="CCW Precursive 52" panose="03050602040000000000" pitchFamily="66" charset="0"/>
              </a:rPr>
              <a:t>twice a week for the first 2 terms, and this will reduce as we go through the year to allow the children to begin transitioning into Year 2.</a:t>
            </a:r>
          </a:p>
          <a:p>
            <a:endParaRPr lang="en-GB" sz="2000" dirty="0">
              <a:latin typeface="CCW Precursive 52" panose="03050602040000000000" pitchFamily="66" charset="0"/>
            </a:endParaRPr>
          </a:p>
          <a:p>
            <a:r>
              <a:rPr lang="en-GB" sz="2000" dirty="0">
                <a:latin typeface="CCW Precursive 52" panose="03050602040000000000" pitchFamily="66" charset="0"/>
              </a:rPr>
              <a:t>Their work from Challenge Time will be put into your child's folder, as they will be completing Challenges throughout Challenge Time</a:t>
            </a:r>
          </a:p>
          <a:p>
            <a:endParaRPr lang="en-GB" sz="2000" dirty="0">
              <a:latin typeface="CCW Precursive 52" panose="03050602040000000000" pitchFamily="66" charset="0"/>
            </a:endParaRPr>
          </a:p>
          <a:p>
            <a:r>
              <a:rPr lang="en-GB" sz="2000" dirty="0">
                <a:latin typeface="CCW Precursive 52" panose="03050602040000000000" pitchFamily="66" charset="0"/>
              </a:rPr>
              <a:t>Challenge focus will be based upon learning already taught within whole class teaching.</a:t>
            </a:r>
          </a:p>
          <a:p>
            <a:endParaRPr lang="en-GB" dirty="0">
              <a:latin typeface="CCW Cursive Writing 12" panose="03050602040000000000" pitchFamily="66" charset="0"/>
            </a:endParaRPr>
          </a:p>
          <a:p>
            <a:endParaRPr lang="en-GB" dirty="0">
              <a:latin typeface="CCW Cursive Writing 12" panose="03050602040000000000" pitchFamily="66" charset="0"/>
            </a:endParaRPr>
          </a:p>
          <a:p>
            <a:endParaRPr lang="en-US" dirty="0"/>
          </a:p>
        </p:txBody>
      </p:sp>
      <p:sp>
        <p:nvSpPr>
          <p:cNvPr id="4" name="Control 1">
            <a:extLst>
              <a:ext uri="{FF2B5EF4-FFF2-40B4-BE49-F238E27FC236}">
                <a16:creationId xmlns:a16="http://schemas.microsoft.com/office/drawing/2014/main" id="{F49F570F-9605-D6A9-5CF1-76682DD2D1A1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327650" y="4067175"/>
            <a:ext cx="6551613" cy="464978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754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74DBB48-AF5E-026A-949B-C357D48C6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726" y="1097238"/>
            <a:ext cx="5011113" cy="5048974"/>
          </a:xfrm>
        </p:spPr>
        <p:txBody>
          <a:bodyPr/>
          <a:lstStyle/>
          <a:p>
            <a:r>
              <a:rPr lang="en-US" b="0" dirty="0">
                <a:latin typeface="CCW Precursive 52" panose="03050602040000000000" pitchFamily="66" charset="0"/>
              </a:rPr>
              <a:t>Reading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F8FE5E3-3C37-61C3-5736-CE540189A75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370316" y="1091885"/>
            <a:ext cx="5273043" cy="5056747"/>
          </a:xfrm>
        </p:spPr>
        <p:txBody>
          <a:bodyPr>
            <a:normAutofit/>
          </a:bodyPr>
          <a:lstStyle/>
          <a:p>
            <a:r>
              <a:rPr lang="en-US" dirty="0">
                <a:latin typeface="CCW Precursive 52" panose="03050602040000000000" pitchFamily="66" charset="0"/>
              </a:rPr>
              <a:t>Reading will be the same as Reception </a:t>
            </a:r>
          </a:p>
          <a:p>
            <a:r>
              <a:rPr lang="en-US" dirty="0">
                <a:latin typeface="CCW Precursive 52" panose="03050602040000000000" pitchFamily="66" charset="0"/>
              </a:rPr>
              <a:t>On Monday, we will start a new book in school, and it will be sent home on a Wednesday </a:t>
            </a:r>
          </a:p>
          <a:p>
            <a:r>
              <a:rPr lang="en-US" dirty="0">
                <a:latin typeface="CCW Precursive 52" panose="03050602040000000000" pitchFamily="66" charset="0"/>
              </a:rPr>
              <a:t>This book should be returned on the following Monday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C5F9CC-CD03-998A-C4AB-7AC4250EE645}"/>
              </a:ext>
            </a:extLst>
          </p:cNvPr>
          <p:cNvSpPr txBox="1"/>
          <p:nvPr/>
        </p:nvSpPr>
        <p:spPr>
          <a:xfrm>
            <a:off x="548641" y="2142930"/>
            <a:ext cx="554735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4"/>
                </a:solidFill>
                <a:latin typeface="CCW Precursive 52" panose="03050602040000000000" pitchFamily="66" charset="0"/>
              </a:rPr>
              <a:t>The children will also get a sharing book to bring home and share with you!</a:t>
            </a:r>
          </a:p>
          <a:p>
            <a:endParaRPr lang="en-GB" dirty="0">
              <a:solidFill>
                <a:schemeClr val="accent4"/>
              </a:solidFill>
              <a:latin typeface="CCW Precursive 52" panose="03050602040000000000" pitchFamily="66" charset="0"/>
            </a:endParaRPr>
          </a:p>
          <a:p>
            <a:r>
              <a:rPr lang="en-GB" dirty="0">
                <a:solidFill>
                  <a:schemeClr val="accent4"/>
                </a:solidFill>
                <a:latin typeface="CCW Precursive 52" panose="03050602040000000000" pitchFamily="66" charset="0"/>
              </a:rPr>
              <a:t>After half term we will introduce a Reading Mountain – if the children read 4 times a week, they will move up the Reading Mountain! Once they reach the peak, house points will reward the children's effort.</a:t>
            </a:r>
          </a:p>
          <a:p>
            <a:endParaRPr lang="en-GB" dirty="0">
              <a:solidFill>
                <a:schemeClr val="accent4"/>
              </a:solidFill>
              <a:latin typeface="CCW Precursive 52" panose="03050602040000000000" pitchFamily="66" charset="0"/>
            </a:endParaRPr>
          </a:p>
          <a:p>
            <a:r>
              <a:rPr lang="en-GB" dirty="0">
                <a:solidFill>
                  <a:schemeClr val="accent4"/>
                </a:solidFill>
                <a:latin typeface="CCW Precursive 52" panose="03050602040000000000" pitchFamily="66" charset="0"/>
              </a:rPr>
              <a:t>We will also be choosing a Reader of the Week to celebrate their amazing reading both within school and at home.</a:t>
            </a:r>
          </a:p>
          <a:p>
            <a:endParaRPr lang="en-GB" dirty="0">
              <a:solidFill>
                <a:schemeClr val="accent4"/>
              </a:solidFill>
              <a:latin typeface="CCW Cursive Writing 12" panose="03050602040000000000" pitchFamily="66" charset="0"/>
            </a:endParaRPr>
          </a:p>
          <a:p>
            <a:r>
              <a:rPr lang="en-GB" dirty="0">
                <a:solidFill>
                  <a:schemeClr val="accent4"/>
                </a:solidFill>
                <a:latin typeface="CCW Cursive Writing 12" panose="03050602040000000000" pitchFamily="66" charset="0"/>
              </a:rPr>
              <a:t> </a:t>
            </a:r>
          </a:p>
        </p:txBody>
      </p:sp>
      <p:pic>
        <p:nvPicPr>
          <p:cNvPr id="3" name="Picture 2" descr="It is a Fox: Phase 3 Set 1 (Big Cat Phonics for Little Wandle Letters and Sounds Revised)">
            <a:extLst>
              <a:ext uri="{FF2B5EF4-FFF2-40B4-BE49-F238E27FC236}">
                <a16:creationId xmlns:a16="http://schemas.microsoft.com/office/drawing/2014/main" id="{0E61DB76-1FF1-E61E-354D-CCF4692DB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9448" y="838786"/>
            <a:ext cx="1249140" cy="1182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9242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9F6A38F-2E54-B8C3-32D6-B82FBE55A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786" y="2825271"/>
            <a:ext cx="2187667" cy="790801"/>
          </a:xfrm>
        </p:spPr>
        <p:txBody>
          <a:bodyPr/>
          <a:lstStyle/>
          <a:p>
            <a:r>
              <a:rPr lang="en-US" b="0" dirty="0">
                <a:latin typeface="CCW Precursive 52" panose="03050602040000000000" pitchFamily="66" charset="0"/>
              </a:rPr>
              <a:t>Topics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1DCEFEB-1585-A79E-1596-544DA25FACE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755954" y="1237710"/>
            <a:ext cx="7109981" cy="5205620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CCW Precursive 52" panose="03050602040000000000" pitchFamily="66" charset="0"/>
              </a:rPr>
              <a:t>Our Wonderful World</a:t>
            </a:r>
          </a:p>
          <a:p>
            <a:endParaRPr lang="en-US" dirty="0">
              <a:latin typeface="CCW Precursive 52" panose="03050602040000000000" pitchFamily="66" charset="0"/>
            </a:endParaRPr>
          </a:p>
          <a:p>
            <a:r>
              <a:rPr lang="en-US" dirty="0">
                <a:latin typeface="CCW Precursive 52" panose="03050602040000000000" pitchFamily="66" charset="0"/>
              </a:rPr>
              <a:t>Castles and Knights </a:t>
            </a:r>
          </a:p>
          <a:p>
            <a:endParaRPr lang="en-US" dirty="0">
              <a:latin typeface="CCW Precursive 52" panose="03050602040000000000" pitchFamily="66" charset="0"/>
            </a:endParaRPr>
          </a:p>
          <a:p>
            <a:r>
              <a:rPr lang="en-US" dirty="0">
                <a:latin typeface="CCW Precursive 52" panose="03050602040000000000" pitchFamily="66" charset="0"/>
              </a:rPr>
              <a:t>African Adventure</a:t>
            </a:r>
          </a:p>
          <a:p>
            <a:pPr marL="0" indent="0">
              <a:buNone/>
            </a:pPr>
            <a:endParaRPr lang="en-US" dirty="0">
              <a:latin typeface="CCW Precursive 52" panose="03050602040000000000" pitchFamily="66" charset="0"/>
            </a:endParaRPr>
          </a:p>
          <a:p>
            <a:r>
              <a:rPr lang="en-US" dirty="0">
                <a:latin typeface="CCW Precursive 52" panose="03050602040000000000" pitchFamily="66" charset="0"/>
              </a:rPr>
              <a:t>African Adventure </a:t>
            </a:r>
          </a:p>
          <a:p>
            <a:endParaRPr lang="en-US" dirty="0">
              <a:latin typeface="CCW Precursive 52" panose="03050602040000000000" pitchFamily="66" charset="0"/>
            </a:endParaRPr>
          </a:p>
          <a:p>
            <a:r>
              <a:rPr lang="en-US" dirty="0">
                <a:latin typeface="CCW Precursive 52" panose="03050602040000000000" pitchFamily="66" charset="0"/>
              </a:rPr>
              <a:t>Down at the Bottom of the Garden </a:t>
            </a:r>
          </a:p>
          <a:p>
            <a:endParaRPr lang="en-US" dirty="0">
              <a:latin typeface="CCW Precursive 52" panose="03050602040000000000" pitchFamily="66" charset="0"/>
            </a:endParaRPr>
          </a:p>
          <a:p>
            <a:r>
              <a:rPr lang="en-US" dirty="0">
                <a:latin typeface="CCW Precursive 52" panose="03050602040000000000" pitchFamily="66" charset="0"/>
              </a:rPr>
              <a:t>Great Fire of London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B291D5-4D8B-1949-84CD-F13C8E87AA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6799" y="856539"/>
            <a:ext cx="903479" cy="11455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99B2AC-DBE7-4F3E-96D1-30A2F9548FE0}"/>
              </a:ext>
            </a:extLst>
          </p:cNvPr>
          <p:cNvSpPr txBox="1"/>
          <p:nvPr/>
        </p:nvSpPr>
        <p:spPr>
          <a:xfrm>
            <a:off x="3048802" y="3246740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8B35B8-9E73-1083-5B13-A8909E5E67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4349" y="1766079"/>
            <a:ext cx="799577" cy="1133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5E67405-E6C4-68D3-1B55-D6F9E691D5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6799" y="3154361"/>
            <a:ext cx="903479" cy="12613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432D60-DDEF-EF61-3D55-C849037DDD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79021" y="4796324"/>
            <a:ext cx="901314" cy="13015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78DFEF9-8EFD-0FFD-2793-787EC8EE0A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6799" y="5301106"/>
            <a:ext cx="879858" cy="124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263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7A39FBE-3DC4-DD64-8DE7-B5E9E4D5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082" y="0"/>
            <a:ext cx="11533835" cy="1976947"/>
          </a:xfrm>
        </p:spPr>
        <p:txBody>
          <a:bodyPr/>
          <a:lstStyle/>
          <a:p>
            <a:r>
              <a:rPr lang="en-US" sz="6000" b="0" dirty="0">
                <a:latin typeface="CCW Precursive 52" panose="03050602040000000000" pitchFamily="66" charset="0"/>
              </a:rPr>
              <a:t>Phonics Screening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DA900-8D94-9E4E-5CA6-C56AE005D7F6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329082" y="1795684"/>
            <a:ext cx="11345467" cy="4753972"/>
          </a:xfrm>
        </p:spPr>
        <p:txBody>
          <a:bodyPr>
            <a:normAutofit/>
          </a:bodyPr>
          <a:lstStyle/>
          <a:p>
            <a:r>
              <a:rPr lang="en-GB" sz="1800" b="0" dirty="0">
                <a:latin typeface="CCW Precursive 52" panose="03050602040000000000" pitchFamily="66" charset="0"/>
              </a:rPr>
              <a:t>The Phonics Screening Check takes place in Year 1, usually in June. The test contains 40 words. Some of these words are real words and some are ‘non-words’ or ‘</a:t>
            </a:r>
            <a:r>
              <a:rPr lang="en-GB" sz="1800" b="0" i="1" dirty="0">
                <a:latin typeface="CCW Precursive 52" panose="03050602040000000000" pitchFamily="66" charset="0"/>
              </a:rPr>
              <a:t>nonsense words</a:t>
            </a:r>
            <a:r>
              <a:rPr lang="en-GB" sz="1800" b="0" dirty="0">
                <a:latin typeface="CCW Precursive 52" panose="03050602040000000000" pitchFamily="66" charset="0"/>
              </a:rPr>
              <a:t>’. Children will be prepared for the fact that some of the words will not be real words, and these words are identifiable during the test by having a small image of an alien next to them. These ‘non-words’ are important because all children will need to use their decoding skills to read them as they will have not been learnt by sight. Each child will sit one-to-one with an adult and will be asked to read the 40 words out loud. </a:t>
            </a:r>
            <a:endParaRPr lang="en-US" sz="1800" dirty="0">
              <a:latin typeface="CCW Precursive 52" panose="03050602040000000000" pitchFamily="66" charset="0"/>
            </a:endParaRPr>
          </a:p>
        </p:txBody>
      </p:sp>
      <p:pic>
        <p:nvPicPr>
          <p:cNvPr id="2" name="Picture 1" descr="Stanburn Primary School - The Phonics Screening Check">
            <a:extLst>
              <a:ext uri="{FF2B5EF4-FFF2-40B4-BE49-F238E27FC236}">
                <a16:creationId xmlns:a16="http://schemas.microsoft.com/office/drawing/2014/main" id="{854E6EE1-4673-FF38-89C6-1DA1E63FF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488" y="4515227"/>
            <a:ext cx="1287830" cy="18759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588C1A-A128-3C03-983D-8C9B900C6C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4515227"/>
            <a:ext cx="2664729" cy="194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152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95F52AC-D1B7-3CAE-FDB8-D58E1348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726" y="1097238"/>
            <a:ext cx="11094723" cy="1207457"/>
          </a:xfrm>
        </p:spPr>
        <p:txBody>
          <a:bodyPr/>
          <a:lstStyle/>
          <a:p>
            <a:r>
              <a:rPr lang="en-US" b="0" dirty="0">
                <a:latin typeface="CCW Precursive 52" panose="03050602040000000000" pitchFamily="66" charset="0"/>
              </a:rPr>
              <a:t>General Information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9BE3E46-E8AF-DFAC-3DAC-C2C293F3B737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51487" y="2392441"/>
            <a:ext cx="10703356" cy="3967795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latin typeface="CCW Precursive 52" panose="03050602040000000000" pitchFamily="66" charset="0"/>
              </a:rPr>
              <a:t>PE Day is Monday</a:t>
            </a:r>
          </a:p>
          <a:p>
            <a:r>
              <a:rPr lang="en-GB" dirty="0">
                <a:latin typeface="CCW Precursive 52" panose="03050602040000000000" pitchFamily="66" charset="0"/>
              </a:rPr>
              <a:t>Bikes Friday</a:t>
            </a:r>
            <a:endParaRPr lang="en-GB" dirty="0">
              <a:latin typeface="CCW Cursive Writing 12" panose="03050602040000000000" pitchFamily="66" charset="0"/>
            </a:endParaRPr>
          </a:p>
          <a:p>
            <a:r>
              <a:rPr lang="en-GB" dirty="0">
                <a:latin typeface="CCW Cursive Writing 12" panose="03050602040000000000" pitchFamily="66" charset="0"/>
              </a:rPr>
              <a:t> </a:t>
            </a:r>
            <a:r>
              <a:rPr lang="en-GB" dirty="0">
                <a:latin typeface="CCW Precursive 52" panose="03050602040000000000" pitchFamily="66" charset="0"/>
              </a:rPr>
              <a:t>Contacting staff-Home learning, recording reading.</a:t>
            </a:r>
          </a:p>
          <a:p>
            <a:pPr marL="0" indent="0">
              <a:buNone/>
            </a:pPr>
            <a:r>
              <a:rPr lang="en-GB" dirty="0">
                <a:latin typeface="CCW Precursive 52" panose="03050602040000000000" pitchFamily="66" charset="0"/>
              </a:rPr>
              <a:t>We are currently transitioning to a new digital app for home learning and class communication; to replace contact books(blue books) and reading records (yellow books) so any messages, home learning task please submit to the class email:   yearone@high-firs.kent.sch.uk for the time being. Reading will not be monitored currently however reading expectations remains 4 reads at home</a:t>
            </a:r>
          </a:p>
          <a:p>
            <a:pPr marL="0" indent="0">
              <a:buNone/>
            </a:pPr>
            <a:r>
              <a:rPr lang="en-GB" dirty="0">
                <a:latin typeface="CCW Precursive 52" panose="03050602040000000000" pitchFamily="66" charset="0"/>
              </a:rPr>
              <a:t>Emails will be checked once a day and will be responded to within 24hours.If there is an urgent message please inform the school office.</a:t>
            </a:r>
          </a:p>
          <a:p>
            <a:pPr marL="0" indent="0">
              <a:buNone/>
            </a:pPr>
            <a:r>
              <a:rPr lang="en-GB" dirty="0">
                <a:latin typeface="CCW Precursive 52" panose="03050602040000000000" pitchFamily="66" charset="0"/>
              </a:rPr>
              <a:t>Further information will be provided about the app, including how to access and use it , before it goes live.</a:t>
            </a:r>
          </a:p>
          <a:p>
            <a:pPr marL="0" indent="0">
              <a:buNone/>
            </a:pPr>
            <a:endParaRPr lang="en-GB" dirty="0">
              <a:latin typeface="CCW Precursive 52" panose="03050602040000000000" pitchFamily="66" charset="0"/>
            </a:endParaRPr>
          </a:p>
          <a:p>
            <a:endParaRPr lang="en-GB" dirty="0">
              <a:latin typeface="CCW Cursive Writing 12" panose="03050602040000000000" pitchFamily="66" charset="0"/>
            </a:endParaRPr>
          </a:p>
          <a:p>
            <a:endParaRPr lang="en-GB" dirty="0">
              <a:latin typeface="CCW Cursive Writing 12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126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EA9EAE3-CC40-A890-5642-CE87AC223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726" y="786810"/>
            <a:ext cx="11094723" cy="1517886"/>
          </a:xfrm>
        </p:spPr>
        <p:txBody>
          <a:bodyPr/>
          <a:lstStyle/>
          <a:p>
            <a:r>
              <a:rPr lang="en-US" b="0" dirty="0">
                <a:latin typeface="CCW Precursive 52" panose="03050602040000000000" pitchFamily="66" charset="0"/>
              </a:rPr>
              <a:t>Questions or any worries…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E35970-A733-D39B-7429-296B5EE6260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94357" y="1828801"/>
            <a:ext cx="10059465" cy="4556760"/>
          </a:xfrm>
        </p:spPr>
        <p:txBody>
          <a:bodyPr/>
          <a:lstStyle/>
          <a:p>
            <a:r>
              <a:rPr lang="en-GB" dirty="0">
                <a:latin typeface="CCW Precursive 52" panose="03050602040000000000" pitchFamily="66" charset="0"/>
              </a:rPr>
              <a:t>Our door is always open, please come and talk to us if you have any questions, worries or concerns.</a:t>
            </a:r>
          </a:p>
          <a:p>
            <a:pPr marL="0" indent="0">
              <a:buNone/>
            </a:pPr>
            <a:r>
              <a:rPr lang="en-GB" dirty="0">
                <a:latin typeface="CCW Precursive 52" panose="03050602040000000000" pitchFamily="66" charset="0"/>
              </a:rPr>
              <a:t> All the staff are  looking forward to the year ahead with your children.</a:t>
            </a:r>
          </a:p>
          <a:p>
            <a:pPr marL="0" indent="0">
              <a:buNone/>
            </a:pPr>
            <a:endParaRPr lang="en-GB" dirty="0">
              <a:latin typeface="CCW Cursive Writing 12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1095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TM45439525">
      <a:dk1>
        <a:srgbClr val="000000"/>
      </a:dk1>
      <a:lt1>
        <a:srgbClr val="FFFFFF"/>
      </a:lt1>
      <a:dk2>
        <a:srgbClr val="1F2D29"/>
      </a:dk2>
      <a:lt2>
        <a:srgbClr val="E6B32E"/>
      </a:lt2>
      <a:accent1>
        <a:srgbClr val="9F9CD8"/>
      </a:accent1>
      <a:accent2>
        <a:srgbClr val="ED95A2"/>
      </a:accent2>
      <a:accent3>
        <a:srgbClr val="8BB9E1"/>
      </a:accent3>
      <a:accent4>
        <a:srgbClr val="C33F51"/>
      </a:accent4>
      <a:accent5>
        <a:srgbClr val="004048"/>
      </a:accent5>
      <a:accent6>
        <a:srgbClr val="8EC0C1"/>
      </a:accent6>
      <a:hlink>
        <a:srgbClr val="6D9D9B"/>
      </a:hlink>
      <a:folHlink>
        <a:srgbClr val="6D8583"/>
      </a:folHlink>
    </a:clrScheme>
    <a:fontScheme name="Custom 116">
      <a:majorFont>
        <a:latin typeface="Kalinga"/>
        <a:ea typeface=""/>
        <a:cs typeface=""/>
      </a:majorFont>
      <a:minorFont>
        <a:latin typeface="Kalinga"/>
        <a:ea typeface=""/>
        <a:cs typeface="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45439525_Win32_SL_V9" id="{1C1685F1-2AF6-4AF8-B809-5763D0E52941}" vid="{50BDB98F-F06A-48E8-BE85-F709AAFF09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ab5df12-f79c-43ff-9981-0509f45dd533" xsi:nil="true"/>
    <MediaServiceKeyPoints xmlns="78b477d5-56f3-4264-a890-d0bfcb069663" xsi:nil="true"/>
    <lcf76f155ced4ddcb4097134ff3c332f xmlns="78b477d5-56f3-4264-a890-d0bfcb069663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29F406A932B747A331E6C3788CBD2E" ma:contentTypeVersion="19" ma:contentTypeDescription="Create a new document." ma:contentTypeScope="" ma:versionID="c413f38abe857d9a3344740fb2bf674a">
  <xsd:schema xmlns:xsd="http://www.w3.org/2001/XMLSchema" xmlns:xs="http://www.w3.org/2001/XMLSchema" xmlns:p="http://schemas.microsoft.com/office/2006/metadata/properties" xmlns:ns2="78b477d5-56f3-4264-a890-d0bfcb069663" xmlns:ns3="cab5df12-f79c-43ff-9981-0509f45dd533" targetNamespace="http://schemas.microsoft.com/office/2006/metadata/properties" ma:root="true" ma:fieldsID="e34f9f3727a79b1295f0bf67052cce41" ns2:_="" ns3:_="">
    <xsd:import namespace="78b477d5-56f3-4264-a890-d0bfcb069663"/>
    <xsd:import namespace="cab5df12-f79c-43ff-9981-0509f45dd53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b477d5-56f3-4264-a890-d0bfcb06966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d949aa7-6446-4dd4-9bc4-6db878ed63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b5df12-f79c-43ff-9981-0509f45dd533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440806e4-f715-4823-a3d7-f446c745f2c2}" ma:internalName="TaxCatchAll" ma:showField="CatchAllData" ma:web="cab5df12-f79c-43ff-9981-0509f45dd53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746E38-3E45-40EB-917C-6C82B8DF19A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0FBC208-84B5-4BA7-8306-5BDC2F8CE14B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  <ds:schemaRef ds:uri="cab5df12-f79c-43ff-9981-0509f45dd533"/>
    <ds:schemaRef ds:uri="78b477d5-56f3-4264-a890-d0bfcb069663"/>
  </ds:schemaRefs>
</ds:datastoreItem>
</file>

<file path=customXml/itemProps3.xml><?xml version="1.0" encoding="utf-8"?>
<ds:datastoreItem xmlns:ds="http://schemas.openxmlformats.org/officeDocument/2006/customXml" ds:itemID="{BA61B4A1-8E1E-42B8-BF26-737AFB03BB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b477d5-56f3-4264-a890-d0bfcb069663"/>
    <ds:schemaRef ds:uri="cab5df12-f79c-43ff-9981-0509f45dd5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1a19d03a-48bc-4359-8038-5b5f6d5847c3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Pastels Presentation</Template>
  <TotalTime>285</TotalTime>
  <Words>660</Words>
  <Application>Microsoft Office PowerPoint</Application>
  <PresentationFormat>Widescreen</PresentationFormat>
  <Paragraphs>52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CCW Cursive Writing 12</vt:lpstr>
      <vt:lpstr>CCW Precursive 52</vt:lpstr>
      <vt:lpstr>Kalinga</vt:lpstr>
      <vt:lpstr>Wingdings</vt:lpstr>
      <vt:lpstr>Madison</vt:lpstr>
      <vt:lpstr>Welcome to Year 1  Mrs Everest  Mrs Spokes Miss Hoskins</vt:lpstr>
      <vt:lpstr>Introduction</vt:lpstr>
      <vt:lpstr>Challenge Time</vt:lpstr>
      <vt:lpstr>Reading</vt:lpstr>
      <vt:lpstr>Topics</vt:lpstr>
      <vt:lpstr>Phonics Screening</vt:lpstr>
      <vt:lpstr>General Information</vt:lpstr>
      <vt:lpstr>Questions or any worries…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Hannah Styles</dc:creator>
  <cp:lastModifiedBy>Laura Everest</cp:lastModifiedBy>
  <cp:revision>2</cp:revision>
  <dcterms:created xsi:type="dcterms:W3CDTF">2025-07-07T13:38:55Z</dcterms:created>
  <dcterms:modified xsi:type="dcterms:W3CDTF">2026-09-06T13:27:51Z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0x010100C629F406A932B747A331E6C3788CBD2E</vt:lpwstr>
  </property>
  <property fmtid="{D5CDD505-2E9C-101B-9397-08002B2CF9AE}" pid="3" name="MediaServiceImageTags">
    <vt:lpwstr/>
  </property>
</Properties>
</file>