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65" r:id="rId3"/>
    <p:sldId id="259" r:id="rId4"/>
    <p:sldId id="274" r:id="rId5"/>
    <p:sldId id="260" r:id="rId6"/>
    <p:sldId id="258" r:id="rId7"/>
    <p:sldId id="273" r:id="rId8"/>
    <p:sldId id="266" r:id="rId9"/>
    <p:sldId id="267" r:id="rId10"/>
    <p:sldId id="262" r:id="rId11"/>
    <p:sldId id="263" r:id="rId12"/>
    <p:sldId id="268" r:id="rId13"/>
    <p:sldId id="269" r:id="rId14"/>
    <p:sldId id="270" r:id="rId15"/>
    <p:sldId id="271" r:id="rId16"/>
    <p:sldId id="264" r:id="rId17"/>
    <p:sldId id="257" r:id="rId18"/>
    <p:sldId id="27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18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Bridle" userId="45c5bed3-6761-4f43-bae8-9f730861dad6" providerId="ADAL" clId="{A2EDCB6E-6ED1-488B-848A-3901A3C850C1}"/>
    <pc:docChg chg="custSel addSld delSld modSld sldOrd">
      <pc:chgData name="Emma Bridle" userId="45c5bed3-6761-4f43-bae8-9f730861dad6" providerId="ADAL" clId="{A2EDCB6E-6ED1-488B-848A-3901A3C850C1}" dt="2026-09-07T12:39:07.757" v="308" actId="20577"/>
      <pc:docMkLst>
        <pc:docMk/>
      </pc:docMkLst>
      <pc:sldChg chg="modSp mod ord">
        <pc:chgData name="Emma Bridle" userId="45c5bed3-6761-4f43-bae8-9f730861dad6" providerId="ADAL" clId="{A2EDCB6E-6ED1-488B-848A-3901A3C850C1}" dt="2026-09-07T12:39:07.757" v="308" actId="20577"/>
        <pc:sldMkLst>
          <pc:docMk/>
          <pc:sldMk cId="1058817111" sldId="257"/>
        </pc:sldMkLst>
        <pc:spChg chg="mod">
          <ac:chgData name="Emma Bridle" userId="45c5bed3-6761-4f43-bae8-9f730861dad6" providerId="ADAL" clId="{A2EDCB6E-6ED1-488B-848A-3901A3C850C1}" dt="2026-09-07T12:39:07.757" v="308" actId="20577"/>
          <ac:spMkLst>
            <pc:docMk/>
            <pc:sldMk cId="1058817111" sldId="257"/>
            <ac:spMk id="2" creationId="{2DDB333B-C3F6-4842-9AB9-F77861494181}"/>
          </ac:spMkLst>
        </pc:spChg>
      </pc:sldChg>
      <pc:sldChg chg="addSp delSp modSp mod">
        <pc:chgData name="Emma Bridle" userId="45c5bed3-6761-4f43-bae8-9f730861dad6" providerId="ADAL" clId="{A2EDCB6E-6ED1-488B-848A-3901A3C850C1}" dt="2026-09-05T08:02:43.207" v="143" actId="255"/>
        <pc:sldMkLst>
          <pc:docMk/>
          <pc:sldMk cId="3193550336" sldId="258"/>
        </pc:sldMkLst>
        <pc:spChg chg="add mod">
          <ac:chgData name="Emma Bridle" userId="45c5bed3-6761-4f43-bae8-9f730861dad6" providerId="ADAL" clId="{A2EDCB6E-6ED1-488B-848A-3901A3C850C1}" dt="2026-09-05T08:02:43.207" v="143" actId="255"/>
          <ac:spMkLst>
            <pc:docMk/>
            <pc:sldMk cId="3193550336" sldId="258"/>
            <ac:spMk id="4" creationId="{4630AADD-5BB0-71E0-05D8-CA0CDBC5C0B1}"/>
          </ac:spMkLst>
        </pc:spChg>
      </pc:sldChg>
      <pc:sldChg chg="addSp modSp mod ord">
        <pc:chgData name="Emma Bridle" userId="45c5bed3-6761-4f43-bae8-9f730861dad6" providerId="ADAL" clId="{A2EDCB6E-6ED1-488B-848A-3901A3C850C1}" dt="2026-09-05T08:31:04.331" v="286" actId="255"/>
        <pc:sldMkLst>
          <pc:docMk/>
          <pc:sldMk cId="2544011307" sldId="259"/>
        </pc:sldMkLst>
        <pc:spChg chg="mod">
          <ac:chgData name="Emma Bridle" userId="45c5bed3-6761-4f43-bae8-9f730861dad6" providerId="ADAL" clId="{A2EDCB6E-6ED1-488B-848A-3901A3C850C1}" dt="2026-09-05T08:31:04.331" v="286" actId="255"/>
          <ac:spMkLst>
            <pc:docMk/>
            <pc:sldMk cId="2544011307" sldId="259"/>
            <ac:spMk id="2" creationId="{52D15815-4CDE-4DF4-AAE7-940666A11319}"/>
          </ac:spMkLst>
        </pc:spChg>
        <pc:picChg chg="add mod">
          <ac:chgData name="Emma Bridle" userId="45c5bed3-6761-4f43-bae8-9f730861dad6" providerId="ADAL" clId="{A2EDCB6E-6ED1-488B-848A-3901A3C850C1}" dt="2026-09-03T08:28:43.320" v="37" actId="1076"/>
          <ac:picMkLst>
            <pc:docMk/>
            <pc:sldMk cId="2544011307" sldId="259"/>
            <ac:picMk id="4" creationId="{B2A5F4EA-ED26-2A9E-FE9A-6142C7BF39AE}"/>
          </ac:picMkLst>
        </pc:picChg>
      </pc:sldChg>
      <pc:sldChg chg="addSp delSp modSp mod ord">
        <pc:chgData name="Emma Bridle" userId="45c5bed3-6761-4f43-bae8-9f730861dad6" providerId="ADAL" clId="{A2EDCB6E-6ED1-488B-848A-3901A3C850C1}" dt="2026-09-05T08:24:16.820" v="243"/>
        <pc:sldMkLst>
          <pc:docMk/>
          <pc:sldMk cId="3675989934" sldId="260"/>
        </pc:sldMkLst>
        <pc:picChg chg="add mod">
          <ac:chgData name="Emma Bridle" userId="45c5bed3-6761-4f43-bae8-9f730861dad6" providerId="ADAL" clId="{A2EDCB6E-6ED1-488B-848A-3901A3C850C1}" dt="2026-09-05T08:14:45.096" v="196" actId="1076"/>
          <ac:picMkLst>
            <pc:docMk/>
            <pc:sldMk cId="3675989934" sldId="260"/>
            <ac:picMk id="9" creationId="{6F828E22-3124-0D88-1AF8-13A4830E9FC3}"/>
          </ac:picMkLst>
        </pc:picChg>
      </pc:sldChg>
      <pc:sldChg chg="modSp mod">
        <pc:chgData name="Emma Bridle" userId="45c5bed3-6761-4f43-bae8-9f730861dad6" providerId="ADAL" clId="{A2EDCB6E-6ED1-488B-848A-3901A3C850C1}" dt="2026-09-05T08:31:18.332" v="287" actId="113"/>
        <pc:sldMkLst>
          <pc:docMk/>
          <pc:sldMk cId="627431872" sldId="262"/>
        </pc:sldMkLst>
        <pc:spChg chg="mod">
          <ac:chgData name="Emma Bridle" userId="45c5bed3-6761-4f43-bae8-9f730861dad6" providerId="ADAL" clId="{A2EDCB6E-6ED1-488B-848A-3901A3C850C1}" dt="2026-09-05T08:31:18.332" v="287" actId="113"/>
          <ac:spMkLst>
            <pc:docMk/>
            <pc:sldMk cId="627431872" sldId="262"/>
            <ac:spMk id="4" creationId="{B972F427-A25C-4031-807A-2685BDF59473}"/>
          </ac:spMkLst>
        </pc:spChg>
      </pc:sldChg>
      <pc:sldChg chg="modSp mod">
        <pc:chgData name="Emma Bridle" userId="45c5bed3-6761-4f43-bae8-9f730861dad6" providerId="ADAL" clId="{A2EDCB6E-6ED1-488B-848A-3901A3C850C1}" dt="2026-09-05T08:31:29.573" v="289" actId="113"/>
        <pc:sldMkLst>
          <pc:docMk/>
          <pc:sldMk cId="1359664506" sldId="263"/>
        </pc:sldMkLst>
        <pc:spChg chg="mod">
          <ac:chgData name="Emma Bridle" userId="45c5bed3-6761-4f43-bae8-9f730861dad6" providerId="ADAL" clId="{A2EDCB6E-6ED1-488B-848A-3901A3C850C1}" dt="2026-09-05T08:31:29.573" v="289" actId="113"/>
          <ac:spMkLst>
            <pc:docMk/>
            <pc:sldMk cId="1359664506" sldId="263"/>
            <ac:spMk id="2" creationId="{5BDB9B61-A00B-418E-B18C-FCF8E50FADC3}"/>
          </ac:spMkLst>
        </pc:spChg>
      </pc:sldChg>
      <pc:sldChg chg="modSp mod ord">
        <pc:chgData name="Emma Bridle" userId="45c5bed3-6761-4f43-bae8-9f730861dad6" providerId="ADAL" clId="{A2EDCB6E-6ED1-488B-848A-3901A3C850C1}" dt="2026-09-07T12:38:51.256" v="305"/>
        <pc:sldMkLst>
          <pc:docMk/>
          <pc:sldMk cId="489612610" sldId="264"/>
        </pc:sldMkLst>
        <pc:spChg chg="mod">
          <ac:chgData name="Emma Bridle" userId="45c5bed3-6761-4f43-bae8-9f730861dad6" providerId="ADAL" clId="{A2EDCB6E-6ED1-488B-848A-3901A3C850C1}" dt="2026-09-05T08:32:17.361" v="297" actId="113"/>
          <ac:spMkLst>
            <pc:docMk/>
            <pc:sldMk cId="489612610" sldId="264"/>
            <ac:spMk id="3" creationId="{8DFAF037-892F-4187-9852-D18E3010FA67}"/>
          </ac:spMkLst>
        </pc:spChg>
      </pc:sldChg>
      <pc:sldChg chg="addSp modSp mod ord">
        <pc:chgData name="Emma Bridle" userId="45c5bed3-6761-4f43-bae8-9f730861dad6" providerId="ADAL" clId="{A2EDCB6E-6ED1-488B-848A-3901A3C850C1}" dt="2026-09-05T08:30:53.100" v="285" actId="255"/>
        <pc:sldMkLst>
          <pc:docMk/>
          <pc:sldMk cId="309361160" sldId="265"/>
        </pc:sldMkLst>
        <pc:spChg chg="mod">
          <ac:chgData name="Emma Bridle" userId="45c5bed3-6761-4f43-bae8-9f730861dad6" providerId="ADAL" clId="{A2EDCB6E-6ED1-488B-848A-3901A3C850C1}" dt="2026-09-05T08:30:53.100" v="285" actId="255"/>
          <ac:spMkLst>
            <pc:docMk/>
            <pc:sldMk cId="309361160" sldId="265"/>
            <ac:spMk id="3" creationId="{6B98203E-102C-4EC4-91BC-DA89459B5B88}"/>
          </ac:spMkLst>
        </pc:spChg>
        <pc:picChg chg="add mod">
          <ac:chgData name="Emma Bridle" userId="45c5bed3-6761-4f43-bae8-9f730861dad6" providerId="ADAL" clId="{A2EDCB6E-6ED1-488B-848A-3901A3C850C1}" dt="2026-09-05T08:20:39.679" v="229" actId="14100"/>
          <ac:picMkLst>
            <pc:docMk/>
            <pc:sldMk cId="309361160" sldId="265"/>
            <ac:picMk id="2" creationId="{02EE76F9-BB85-2520-B407-E620293BF97E}"/>
          </ac:picMkLst>
        </pc:picChg>
        <pc:picChg chg="add mod">
          <ac:chgData name="Emma Bridle" userId="45c5bed3-6761-4f43-bae8-9f730861dad6" providerId="ADAL" clId="{A2EDCB6E-6ED1-488B-848A-3901A3C850C1}" dt="2026-09-05T08:22:53.536" v="236" actId="1076"/>
          <ac:picMkLst>
            <pc:docMk/>
            <pc:sldMk cId="309361160" sldId="265"/>
            <ac:picMk id="4" creationId="{E2B0BF97-4069-EF22-F532-75696DBF7145}"/>
          </ac:picMkLst>
        </pc:picChg>
        <pc:picChg chg="add mod">
          <ac:chgData name="Emma Bridle" userId="45c5bed3-6761-4f43-bae8-9f730861dad6" providerId="ADAL" clId="{A2EDCB6E-6ED1-488B-848A-3901A3C850C1}" dt="2026-09-05T08:22:55.740" v="237" actId="1076"/>
          <ac:picMkLst>
            <pc:docMk/>
            <pc:sldMk cId="309361160" sldId="265"/>
            <ac:picMk id="5" creationId="{A431D5B1-D049-794F-5A50-25254074AA8C}"/>
          </ac:picMkLst>
        </pc:picChg>
        <pc:picChg chg="add mod">
          <ac:chgData name="Emma Bridle" userId="45c5bed3-6761-4f43-bae8-9f730861dad6" providerId="ADAL" clId="{A2EDCB6E-6ED1-488B-848A-3901A3C850C1}" dt="2026-09-05T08:22:31.867" v="234" actId="1076"/>
          <ac:picMkLst>
            <pc:docMk/>
            <pc:sldMk cId="309361160" sldId="265"/>
            <ac:picMk id="6" creationId="{453A8BC0-41DB-B7BD-479C-A191D7D05EEA}"/>
          </ac:picMkLst>
        </pc:picChg>
      </pc:sldChg>
      <pc:sldChg chg="modSp mod ord">
        <pc:chgData name="Emma Bridle" userId="45c5bed3-6761-4f43-bae8-9f730861dad6" providerId="ADAL" clId="{A2EDCB6E-6ED1-488B-848A-3901A3C850C1}" dt="2026-09-05T08:36:41.865" v="301"/>
        <pc:sldMkLst>
          <pc:docMk/>
          <pc:sldMk cId="685597034" sldId="266"/>
        </pc:sldMkLst>
        <pc:spChg chg="mod">
          <ac:chgData name="Emma Bridle" userId="45c5bed3-6761-4f43-bae8-9f730861dad6" providerId="ADAL" clId="{A2EDCB6E-6ED1-488B-848A-3901A3C850C1}" dt="2026-09-05T08:31:43.887" v="291" actId="113"/>
          <ac:spMkLst>
            <pc:docMk/>
            <pc:sldMk cId="685597034" sldId="266"/>
            <ac:spMk id="2" creationId="{9DBBFC37-07C0-471E-A449-8A4C2563A0CA}"/>
          </ac:spMkLst>
        </pc:spChg>
      </pc:sldChg>
      <pc:sldChg chg="ord">
        <pc:chgData name="Emma Bridle" userId="45c5bed3-6761-4f43-bae8-9f730861dad6" providerId="ADAL" clId="{A2EDCB6E-6ED1-488B-848A-3901A3C850C1}" dt="2026-09-05T08:36:46.015" v="303"/>
        <pc:sldMkLst>
          <pc:docMk/>
          <pc:sldMk cId="2913252647" sldId="267"/>
        </pc:sldMkLst>
      </pc:sldChg>
      <pc:sldChg chg="modSp mod">
        <pc:chgData name="Emma Bridle" userId="45c5bed3-6761-4f43-bae8-9f730861dad6" providerId="ADAL" clId="{A2EDCB6E-6ED1-488B-848A-3901A3C850C1}" dt="2026-09-05T08:31:57.187" v="293" actId="113"/>
        <pc:sldMkLst>
          <pc:docMk/>
          <pc:sldMk cId="3215154964" sldId="268"/>
        </pc:sldMkLst>
        <pc:spChg chg="mod">
          <ac:chgData name="Emma Bridle" userId="45c5bed3-6761-4f43-bae8-9f730861dad6" providerId="ADAL" clId="{A2EDCB6E-6ED1-488B-848A-3901A3C850C1}" dt="2026-09-05T08:31:57.187" v="293" actId="113"/>
          <ac:spMkLst>
            <pc:docMk/>
            <pc:sldMk cId="3215154964" sldId="268"/>
            <ac:spMk id="2" creationId="{CD16D6D7-4BBF-455E-8795-8E10077236E3}"/>
          </ac:spMkLst>
        </pc:spChg>
      </pc:sldChg>
      <pc:sldChg chg="modSp mod">
        <pc:chgData name="Emma Bridle" userId="45c5bed3-6761-4f43-bae8-9f730861dad6" providerId="ADAL" clId="{A2EDCB6E-6ED1-488B-848A-3901A3C850C1}" dt="2026-09-05T08:32:07.914" v="295" actId="113"/>
        <pc:sldMkLst>
          <pc:docMk/>
          <pc:sldMk cId="270992611" sldId="271"/>
        </pc:sldMkLst>
        <pc:spChg chg="mod">
          <ac:chgData name="Emma Bridle" userId="45c5bed3-6761-4f43-bae8-9f730861dad6" providerId="ADAL" clId="{A2EDCB6E-6ED1-488B-848A-3901A3C850C1}" dt="2026-09-05T08:32:07.914" v="295" actId="113"/>
          <ac:spMkLst>
            <pc:docMk/>
            <pc:sldMk cId="270992611" sldId="271"/>
            <ac:spMk id="3" creationId="{6E828C6C-1941-4898-97D5-78C6150486D9}"/>
          </ac:spMkLst>
        </pc:spChg>
      </pc:sldChg>
      <pc:sldChg chg="addSp modSp new mod">
        <pc:chgData name="Emma Bridle" userId="45c5bed3-6761-4f43-bae8-9f730861dad6" providerId="ADAL" clId="{A2EDCB6E-6ED1-488B-848A-3901A3C850C1}" dt="2026-09-05T08:02:17.840" v="140" actId="255"/>
        <pc:sldMkLst>
          <pc:docMk/>
          <pc:sldMk cId="2346563396" sldId="273"/>
        </pc:sldMkLst>
        <pc:spChg chg="add mod">
          <ac:chgData name="Emma Bridle" userId="45c5bed3-6761-4f43-bae8-9f730861dad6" providerId="ADAL" clId="{A2EDCB6E-6ED1-488B-848A-3901A3C850C1}" dt="2026-09-05T08:02:17.840" v="140" actId="255"/>
          <ac:spMkLst>
            <pc:docMk/>
            <pc:sldMk cId="2346563396" sldId="273"/>
            <ac:spMk id="3" creationId="{25DB1AA5-0135-4810-FDA7-8A4EFE255171}"/>
          </ac:spMkLst>
        </pc:spChg>
      </pc:sldChg>
      <pc:sldChg chg="addSp delSp modSp new mod ord">
        <pc:chgData name="Emma Bridle" userId="45c5bed3-6761-4f43-bae8-9f730861dad6" providerId="ADAL" clId="{A2EDCB6E-6ED1-488B-848A-3901A3C850C1}" dt="2026-09-05T08:24:12.781" v="241"/>
        <pc:sldMkLst>
          <pc:docMk/>
          <pc:sldMk cId="343685815" sldId="274"/>
        </pc:sldMkLst>
        <pc:picChg chg="add mod">
          <ac:chgData name="Emma Bridle" userId="45c5bed3-6761-4f43-bae8-9f730861dad6" providerId="ADAL" clId="{A2EDCB6E-6ED1-488B-848A-3901A3C850C1}" dt="2026-09-05T08:15:02.264" v="198" actId="1076"/>
          <ac:picMkLst>
            <pc:docMk/>
            <pc:sldMk cId="343685815" sldId="274"/>
            <ac:picMk id="5" creationId="{374BE2F7-D7FF-C48E-9503-DD28AAF037AB}"/>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A76EB9D5-7E1A-4433-8B21-2237CC26FA2C}" type="datetimeFigureOut">
              <a:rPr lang="en-US" dirty="0"/>
              <a:t>9/7/2026</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9EF837-FEDB-44F2-8FB5-4F56FC548A33}" type="datetimeFigureOut">
              <a:rPr lang="en-US" dirty="0"/>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EC2AB55-62C0-407E-B706-C907B44B0BFC}" type="datetimeFigureOut">
              <a:rPr lang="en-US" dirty="0"/>
              <a:t>9/7/2026</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FBB33F-FEF5-4E73-A5F9-307689FE77C6}" type="datetimeFigureOut">
              <a:rPr lang="en-US" dirty="0"/>
              <a:t>9/7/2026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4B5FA4-F0B8-4D71-BC92-932E3A1502F8}" type="datetimeFigureOut">
              <a:rPr lang="en-US" dirty="0"/>
              <a:t>9/7/2026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D89F80-C2CE-4D6A-80E4-D3515AD92BC6}" type="datetimeFigureOut">
              <a:rPr lang="en-US" dirty="0"/>
              <a:t>9/7/2026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4220E-EF40-477E-B84C-637FC7CE78DB}" type="datetimeFigureOut">
              <a:rPr lang="en-US" dirty="0"/>
              <a:t>9/7/2026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FD0B8D63-E026-4E54-B301-C824E1BD14F3}" type="datetimeFigureOut">
              <a:rPr lang="en-US" dirty="0"/>
              <a:t>9/7/2026</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C423185-9573-406A-8068-0AB4F2335019}" type="datetimeFigureOut">
              <a:rPr lang="en-US" dirty="0"/>
              <a:t>9/7/2026</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598A19-B9D6-4696-A74D-9FEF900C8B6A}" type="datetimeFigureOut">
              <a:rPr lang="en-US" dirty="0"/>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205100-39B0-4914-BBD6-34F267582565}" type="datetimeFigureOut">
              <a:rPr lang="en-US" dirty="0"/>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C5516DA-9D86-4E1E-A623-C11F9F74EB59}" type="datetimeFigureOut">
              <a:rPr lang="en-US" dirty="0"/>
              <a:t>9/7/2026</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A02FC-8A4F-4B21-BB65-7D0200034468}"/>
              </a:ext>
            </a:extLst>
          </p:cNvPr>
          <p:cNvSpPr>
            <a:spLocks noGrp="1"/>
          </p:cNvSpPr>
          <p:nvPr>
            <p:ph type="ctrTitle"/>
          </p:nvPr>
        </p:nvSpPr>
        <p:spPr/>
        <p:txBody>
          <a:bodyPr/>
          <a:lstStyle/>
          <a:p>
            <a:r>
              <a:rPr lang="en-GB" dirty="0">
                <a:latin typeface="Comic Sans MS" panose="030F0702030302020204" pitchFamily="66" charset="0"/>
              </a:rPr>
              <a:t>Welcome to </a:t>
            </a:r>
            <a:br>
              <a:rPr lang="en-GB" dirty="0">
                <a:latin typeface="Comic Sans MS" panose="030F0702030302020204" pitchFamily="66" charset="0"/>
              </a:rPr>
            </a:br>
            <a:r>
              <a:rPr lang="en-GB" dirty="0">
                <a:latin typeface="Comic Sans MS" panose="030F0702030302020204" pitchFamily="66" charset="0"/>
              </a:rPr>
              <a:t>Class 6</a:t>
            </a:r>
          </a:p>
        </p:txBody>
      </p:sp>
      <p:sp>
        <p:nvSpPr>
          <p:cNvPr id="3" name="Subtitle 2">
            <a:extLst>
              <a:ext uri="{FF2B5EF4-FFF2-40B4-BE49-F238E27FC236}">
                <a16:creationId xmlns:a16="http://schemas.microsoft.com/office/drawing/2014/main" id="{059EDA6A-B73D-45A1-AFA1-60ECF9B35040}"/>
              </a:ext>
            </a:extLst>
          </p:cNvPr>
          <p:cNvSpPr>
            <a:spLocks noGrp="1"/>
          </p:cNvSpPr>
          <p:nvPr>
            <p:ph type="subTitle" idx="1"/>
          </p:nvPr>
        </p:nvSpPr>
        <p:spPr>
          <a:xfrm>
            <a:off x="1562100" y="4682062"/>
            <a:ext cx="9070848" cy="609029"/>
          </a:xfrm>
        </p:spPr>
        <p:txBody>
          <a:bodyPr>
            <a:noAutofit/>
          </a:bodyPr>
          <a:lstStyle/>
          <a:p>
            <a:r>
              <a:rPr lang="en-GB" sz="4000" dirty="0">
                <a:latin typeface="Century Gothic" panose="020B0502020202020204" pitchFamily="34" charset="0"/>
              </a:rPr>
              <a:t>Teacher: Mrs Bridle</a:t>
            </a:r>
          </a:p>
          <a:p>
            <a:r>
              <a:rPr lang="en-GB" sz="4000" dirty="0">
                <a:latin typeface="Century Gothic" panose="020B0502020202020204" pitchFamily="34" charset="0"/>
              </a:rPr>
              <a:t>Teaching Assistant: Mrs Phipps</a:t>
            </a:r>
          </a:p>
        </p:txBody>
      </p:sp>
    </p:spTree>
    <p:extLst>
      <p:ext uri="{BB962C8B-B14F-4D97-AF65-F5344CB8AC3E}">
        <p14:creationId xmlns:p14="http://schemas.microsoft.com/office/powerpoint/2010/main" val="997761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98203E-102C-4EC4-91BC-DA89459B5B88}"/>
              </a:ext>
            </a:extLst>
          </p:cNvPr>
          <p:cNvSpPr txBox="1"/>
          <p:nvPr/>
        </p:nvSpPr>
        <p:spPr>
          <a:xfrm>
            <a:off x="435006" y="541538"/>
            <a:ext cx="11310151" cy="3293209"/>
          </a:xfrm>
          <a:prstGeom prst="rect">
            <a:avLst/>
          </a:prstGeom>
          <a:noFill/>
        </p:spPr>
        <p:txBody>
          <a:bodyPr wrap="square" rtlCol="0">
            <a:spAutoFit/>
          </a:bodyPr>
          <a:lstStyle/>
          <a:p>
            <a:pPr algn="ctr"/>
            <a:r>
              <a:rPr lang="en-GB" sz="4000" b="1" dirty="0">
                <a:latin typeface="Comic Sans MS" panose="030F0702030302020204" pitchFamily="66" charset="0"/>
              </a:rPr>
              <a:t>Year 6 Topics</a:t>
            </a:r>
          </a:p>
          <a:p>
            <a:endParaRPr lang="en-GB" sz="2800" dirty="0">
              <a:latin typeface="Century Gothic" panose="020B0502020202020204" pitchFamily="34" charset="0"/>
            </a:endParaRPr>
          </a:p>
          <a:p>
            <a:r>
              <a:rPr lang="en-GB" sz="2800" b="1" dirty="0">
                <a:latin typeface="Century Gothic" panose="020B0502020202020204" pitchFamily="34" charset="0"/>
              </a:rPr>
              <a:t>Autumn: </a:t>
            </a:r>
            <a:r>
              <a:rPr lang="en-GB" sz="2800" dirty="0">
                <a:latin typeface="Century Gothic" panose="020B0502020202020204" pitchFamily="34" charset="0"/>
              </a:rPr>
              <a:t>World War Two</a:t>
            </a:r>
          </a:p>
          <a:p>
            <a:endParaRPr lang="en-GB" sz="2800" dirty="0">
              <a:latin typeface="Century Gothic" panose="020B0502020202020204" pitchFamily="34" charset="0"/>
            </a:endParaRPr>
          </a:p>
          <a:p>
            <a:r>
              <a:rPr lang="en-GB" sz="2800" b="1" dirty="0">
                <a:latin typeface="Century Gothic" panose="020B0502020202020204" pitchFamily="34" charset="0"/>
              </a:rPr>
              <a:t>Spring: </a:t>
            </a:r>
            <a:r>
              <a:rPr lang="en-GB" sz="2800" dirty="0">
                <a:latin typeface="Century Gothic" panose="020B0502020202020204" pitchFamily="34" charset="0"/>
              </a:rPr>
              <a:t>Charles Darwin &amp; the Voyage of HMS Beagle </a:t>
            </a:r>
          </a:p>
          <a:p>
            <a:endParaRPr lang="en-GB" sz="2800" dirty="0">
              <a:latin typeface="Century Gothic" panose="020B0502020202020204" pitchFamily="34" charset="0"/>
            </a:endParaRPr>
          </a:p>
          <a:p>
            <a:r>
              <a:rPr lang="en-GB" sz="2800" b="1" dirty="0">
                <a:latin typeface="Century Gothic" panose="020B0502020202020204" pitchFamily="34" charset="0"/>
              </a:rPr>
              <a:t>Summer: </a:t>
            </a:r>
            <a:r>
              <a:rPr lang="en-GB" sz="2800" dirty="0">
                <a:latin typeface="Century Gothic" panose="020B0502020202020204" pitchFamily="34" charset="0"/>
              </a:rPr>
              <a:t>The Ancient Maya &amp; The Rainforests</a:t>
            </a:r>
          </a:p>
        </p:txBody>
      </p:sp>
      <p:pic>
        <p:nvPicPr>
          <p:cNvPr id="2" name="Picture 1" descr="Goodnight Mister Tom: Michelle Magorian (A Puffin Book) : Magorian, Michelle: Amazon.co.uk: Books">
            <a:extLst>
              <a:ext uri="{FF2B5EF4-FFF2-40B4-BE49-F238E27FC236}">
                <a16:creationId xmlns:a16="http://schemas.microsoft.com/office/drawing/2014/main" id="{02EE76F9-BB85-2520-B407-E620293BF97E}"/>
              </a:ext>
            </a:extLst>
          </p:cNvPr>
          <p:cNvPicPr>
            <a:picLocks noChangeAspect="1"/>
          </p:cNvPicPr>
          <p:nvPr/>
        </p:nvPicPr>
        <p:blipFill>
          <a:blip r:embed="rId2"/>
          <a:stretch>
            <a:fillRect/>
          </a:stretch>
        </p:blipFill>
        <p:spPr>
          <a:xfrm>
            <a:off x="971706" y="4261569"/>
            <a:ext cx="1202179" cy="1865220"/>
          </a:xfrm>
          <a:prstGeom prst="rect">
            <a:avLst/>
          </a:prstGeom>
        </p:spPr>
      </p:pic>
      <p:pic>
        <p:nvPicPr>
          <p:cNvPr id="4" name="Picture 3" descr="Letters from the Lighthouse">
            <a:extLst>
              <a:ext uri="{FF2B5EF4-FFF2-40B4-BE49-F238E27FC236}">
                <a16:creationId xmlns:a16="http://schemas.microsoft.com/office/drawing/2014/main" id="{E2B0BF97-4069-EF22-F532-75696DBF7145}"/>
              </a:ext>
            </a:extLst>
          </p:cNvPr>
          <p:cNvPicPr>
            <a:picLocks noChangeAspect="1"/>
          </p:cNvPicPr>
          <p:nvPr/>
        </p:nvPicPr>
        <p:blipFill>
          <a:blip r:embed="rId3"/>
          <a:stretch>
            <a:fillRect/>
          </a:stretch>
        </p:blipFill>
        <p:spPr>
          <a:xfrm>
            <a:off x="3735359" y="4261568"/>
            <a:ext cx="1182277" cy="1843948"/>
          </a:xfrm>
          <a:prstGeom prst="rect">
            <a:avLst/>
          </a:prstGeom>
        </p:spPr>
      </p:pic>
      <p:pic>
        <p:nvPicPr>
          <p:cNvPr id="5" name="Picture 4" descr="Darwin's Dragons: a thrilling, rip-roaring adventure full of discovery and magic: Amazon.co.uk: Galvin, Lindsay: 9781912626465: Books">
            <a:extLst>
              <a:ext uri="{FF2B5EF4-FFF2-40B4-BE49-F238E27FC236}">
                <a16:creationId xmlns:a16="http://schemas.microsoft.com/office/drawing/2014/main" id="{A431D5B1-D049-794F-5A50-25254074AA8C}"/>
              </a:ext>
            </a:extLst>
          </p:cNvPr>
          <p:cNvPicPr>
            <a:picLocks noChangeAspect="1"/>
          </p:cNvPicPr>
          <p:nvPr/>
        </p:nvPicPr>
        <p:blipFill>
          <a:blip r:embed="rId4"/>
          <a:stretch>
            <a:fillRect/>
          </a:stretch>
        </p:blipFill>
        <p:spPr>
          <a:xfrm>
            <a:off x="6700075" y="4261568"/>
            <a:ext cx="1196075" cy="1843948"/>
          </a:xfrm>
          <a:prstGeom prst="rect">
            <a:avLst/>
          </a:prstGeom>
        </p:spPr>
      </p:pic>
      <p:pic>
        <p:nvPicPr>
          <p:cNvPr id="6" name="Picture 5" descr="The Explorer by Katherine Rundell, Hannah Horn | Waterstones">
            <a:extLst>
              <a:ext uri="{FF2B5EF4-FFF2-40B4-BE49-F238E27FC236}">
                <a16:creationId xmlns:a16="http://schemas.microsoft.com/office/drawing/2014/main" id="{453A8BC0-41DB-B7BD-479C-A191D7D05EEA}"/>
              </a:ext>
            </a:extLst>
          </p:cNvPr>
          <p:cNvPicPr>
            <a:picLocks noChangeAspect="1"/>
          </p:cNvPicPr>
          <p:nvPr/>
        </p:nvPicPr>
        <p:blipFill>
          <a:blip r:embed="rId5"/>
          <a:stretch>
            <a:fillRect/>
          </a:stretch>
        </p:blipFill>
        <p:spPr>
          <a:xfrm>
            <a:off x="9443826" y="4261568"/>
            <a:ext cx="1151598" cy="1766255"/>
          </a:xfrm>
          <a:prstGeom prst="rect">
            <a:avLst/>
          </a:prstGeom>
        </p:spPr>
      </p:pic>
    </p:spTree>
    <p:extLst>
      <p:ext uri="{BB962C8B-B14F-4D97-AF65-F5344CB8AC3E}">
        <p14:creationId xmlns:p14="http://schemas.microsoft.com/office/powerpoint/2010/main" val="309361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D15815-4CDE-4DF4-AAE7-940666A11319}"/>
              </a:ext>
            </a:extLst>
          </p:cNvPr>
          <p:cNvSpPr txBox="1"/>
          <p:nvPr/>
        </p:nvSpPr>
        <p:spPr>
          <a:xfrm>
            <a:off x="461639" y="532660"/>
            <a:ext cx="11292396" cy="1140633"/>
          </a:xfrm>
          <a:prstGeom prst="rect">
            <a:avLst/>
          </a:prstGeom>
          <a:noFill/>
        </p:spPr>
        <p:txBody>
          <a:bodyPr wrap="square" rtlCol="0">
            <a:spAutoFit/>
          </a:bodyPr>
          <a:lstStyle/>
          <a:p>
            <a:pPr marL="20955" indent="-6350" algn="ctr">
              <a:lnSpc>
                <a:spcPct val="107000"/>
              </a:lnSpc>
              <a:spcAft>
                <a:spcPts val="0"/>
              </a:spcAft>
            </a:pPr>
            <a:r>
              <a:rPr lang="en-GB" sz="4000" b="1" kern="0" dirty="0">
                <a:solidFill>
                  <a:srgbClr val="000000"/>
                </a:solidFill>
                <a:latin typeface="Comic Sans MS" panose="030F0702030302020204" pitchFamily="66" charset="0"/>
                <a:ea typeface="Calibri" panose="020F0502020204030204" pitchFamily="34" charset="0"/>
              </a:rPr>
              <a:t>Home Learning</a:t>
            </a:r>
          </a:p>
          <a:p>
            <a:pPr indent="-6350" algn="just">
              <a:lnSpc>
                <a:spcPct val="116000"/>
              </a:lnSpc>
              <a:spcAft>
                <a:spcPts val="5805"/>
              </a:spcAft>
            </a:pPr>
            <a:endParaRPr lang="en-GB" sz="2400" dirty="0">
              <a:solidFill>
                <a:srgbClr val="000000"/>
              </a:solidFill>
              <a:latin typeface="Century Gothic" panose="020B0502020202020204" pitchFamily="34" charset="0"/>
              <a:ea typeface="Calibri" panose="020F0502020204030204" pitchFamily="34" charset="0"/>
            </a:endParaRPr>
          </a:p>
        </p:txBody>
      </p:sp>
      <p:pic>
        <p:nvPicPr>
          <p:cNvPr id="4" name="Picture 3">
            <a:extLst>
              <a:ext uri="{FF2B5EF4-FFF2-40B4-BE49-F238E27FC236}">
                <a16:creationId xmlns:a16="http://schemas.microsoft.com/office/drawing/2014/main" id="{B2A5F4EA-ED26-2A9E-FE9A-6142C7BF39AE}"/>
              </a:ext>
            </a:extLst>
          </p:cNvPr>
          <p:cNvPicPr>
            <a:picLocks noChangeAspect="1"/>
          </p:cNvPicPr>
          <p:nvPr/>
        </p:nvPicPr>
        <p:blipFill>
          <a:blip r:embed="rId2"/>
          <a:stretch>
            <a:fillRect/>
          </a:stretch>
        </p:blipFill>
        <p:spPr>
          <a:xfrm>
            <a:off x="4309014" y="1417510"/>
            <a:ext cx="3573971" cy="5068106"/>
          </a:xfrm>
          <a:prstGeom prst="rect">
            <a:avLst/>
          </a:prstGeom>
        </p:spPr>
      </p:pic>
    </p:spTree>
    <p:extLst>
      <p:ext uri="{BB962C8B-B14F-4D97-AF65-F5344CB8AC3E}">
        <p14:creationId xmlns:p14="http://schemas.microsoft.com/office/powerpoint/2010/main" val="254401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4BE2F7-D7FF-C48E-9503-DD28AAF037AB}"/>
              </a:ext>
            </a:extLst>
          </p:cNvPr>
          <p:cNvPicPr>
            <a:picLocks noChangeAspect="1"/>
          </p:cNvPicPr>
          <p:nvPr/>
        </p:nvPicPr>
        <p:blipFill>
          <a:blip r:embed="rId2"/>
          <a:stretch>
            <a:fillRect/>
          </a:stretch>
        </p:blipFill>
        <p:spPr>
          <a:xfrm>
            <a:off x="1580600" y="858695"/>
            <a:ext cx="9030800" cy="5140609"/>
          </a:xfrm>
          <a:prstGeom prst="rect">
            <a:avLst/>
          </a:prstGeom>
        </p:spPr>
      </p:pic>
    </p:spTree>
    <p:extLst>
      <p:ext uri="{BB962C8B-B14F-4D97-AF65-F5344CB8AC3E}">
        <p14:creationId xmlns:p14="http://schemas.microsoft.com/office/powerpoint/2010/main" val="343685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F828E22-3124-0D88-1AF8-13A4830E9FC3}"/>
              </a:ext>
            </a:extLst>
          </p:cNvPr>
          <p:cNvPicPr>
            <a:picLocks noChangeAspect="1"/>
          </p:cNvPicPr>
          <p:nvPr/>
        </p:nvPicPr>
        <p:blipFill>
          <a:blip r:embed="rId2"/>
          <a:stretch>
            <a:fillRect/>
          </a:stretch>
        </p:blipFill>
        <p:spPr>
          <a:xfrm>
            <a:off x="2230705" y="543530"/>
            <a:ext cx="7730590" cy="5770940"/>
          </a:xfrm>
          <a:prstGeom prst="rect">
            <a:avLst/>
          </a:prstGeom>
        </p:spPr>
      </p:pic>
    </p:spTree>
    <p:extLst>
      <p:ext uri="{BB962C8B-B14F-4D97-AF65-F5344CB8AC3E}">
        <p14:creationId xmlns:p14="http://schemas.microsoft.com/office/powerpoint/2010/main" val="3675989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630AADD-5BB0-71E0-05D8-CA0CDBC5C0B1}"/>
              </a:ext>
            </a:extLst>
          </p:cNvPr>
          <p:cNvSpPr txBox="1"/>
          <p:nvPr/>
        </p:nvSpPr>
        <p:spPr>
          <a:xfrm>
            <a:off x="453154" y="464632"/>
            <a:ext cx="11361218" cy="6147837"/>
          </a:xfrm>
          <a:prstGeom prst="rect">
            <a:avLst/>
          </a:prstGeom>
          <a:noFill/>
        </p:spPr>
        <p:txBody>
          <a:bodyPr wrap="square">
            <a:spAutoFit/>
          </a:bodyPr>
          <a:lstStyle/>
          <a:p>
            <a:pPr marL="0" marR="0" indent="0" algn="l" rtl="0">
              <a:buNone/>
            </a:pPr>
            <a:r>
              <a:rPr lang="en-GB" sz="2000" b="1" i="0" spc="0" dirty="0">
                <a:solidFill>
                  <a:srgbClr val="000000"/>
                </a:solidFill>
                <a:effectLst/>
                <a:latin typeface="ArialNova-Bold"/>
              </a:rPr>
              <a:t>A new approach to home learning</a:t>
            </a:r>
            <a:endParaRPr lang="en-GB" sz="2000" b="0" i="0" dirty="0">
              <a:solidFill>
                <a:srgbClr val="000000"/>
              </a:solidFill>
              <a:effectLst/>
              <a:latin typeface="ArialNova"/>
            </a:endParaRPr>
          </a:p>
          <a:p>
            <a:pPr marL="0" marR="0" indent="0" algn="l" rtl="0">
              <a:buNone/>
            </a:pPr>
            <a:r>
              <a:rPr lang="en-GB" sz="2000" b="0" i="0" dirty="0">
                <a:solidFill>
                  <a:srgbClr val="000000"/>
                </a:solidFill>
                <a:effectLst/>
                <a:latin typeface="ArialNova"/>
              </a:rPr>
              <a:t>At our </a:t>
            </a:r>
            <a:r>
              <a:rPr lang="en-GB" sz="2000" b="1" i="0" spc="0" dirty="0">
                <a:solidFill>
                  <a:srgbClr val="000000"/>
                </a:solidFill>
                <a:effectLst/>
                <a:latin typeface="ArialNova-Bold"/>
              </a:rPr>
              <a:t>Meet the Teacher sessions next week</a:t>
            </a:r>
            <a:r>
              <a:rPr lang="en-GB" sz="2000" b="0" i="0" dirty="0">
                <a:solidFill>
                  <a:srgbClr val="000000"/>
                </a:solidFill>
                <a:effectLst/>
                <a:latin typeface="ArialNova"/>
              </a:rPr>
              <a:t>, teachers will share the home learning expectations for each class, including the type and frequency of activities that children will be expected to complete at home.</a:t>
            </a:r>
          </a:p>
          <a:p>
            <a:pPr marL="0" marR="0" indent="0" algn="l" rtl="0">
              <a:buNone/>
            </a:pPr>
            <a:r>
              <a:rPr lang="en-GB" sz="2000" b="0" i="0" dirty="0">
                <a:solidFill>
                  <a:srgbClr val="000000"/>
                </a:solidFill>
                <a:effectLst/>
                <a:latin typeface="ArialNova"/>
              </a:rPr>
              <a:t>Over the coming weeks, we will also be launching a </a:t>
            </a:r>
            <a:r>
              <a:rPr lang="en-GB" sz="2000" b="1" i="0" spc="0" dirty="0">
                <a:solidFill>
                  <a:srgbClr val="000000"/>
                </a:solidFill>
                <a:effectLst/>
                <a:latin typeface="ArialNova-Bold"/>
              </a:rPr>
              <a:t>new digital app for home learning and class communication</a:t>
            </a:r>
            <a:r>
              <a:rPr lang="en-GB" sz="2000" b="0" i="0" dirty="0">
                <a:solidFill>
                  <a:srgbClr val="000000"/>
                </a:solidFill>
                <a:effectLst/>
                <a:latin typeface="ArialNova"/>
              </a:rPr>
              <a:t>. This will give parents and children a simple way to:</a:t>
            </a:r>
          </a:p>
          <a:p>
            <a:pPr marL="342900" marR="0" lvl="0" indent="-342900" algn="l" rtl="0">
              <a:buFont typeface="Arial" panose="020B0604020202020204" pitchFamily="34" charset="0"/>
              <a:buChar char="•"/>
            </a:pPr>
            <a:r>
              <a:rPr lang="en-GB" sz="2000" b="0" i="0" dirty="0">
                <a:solidFill>
                  <a:srgbClr val="000000"/>
                </a:solidFill>
                <a:effectLst/>
                <a:latin typeface="ArialNova"/>
              </a:rPr>
              <a:t>see homework that has been set and keep track of what has been completed;</a:t>
            </a:r>
          </a:p>
          <a:p>
            <a:pPr marL="342900" marR="0" lvl="0" indent="-342900" algn="l" rtl="0">
              <a:buFont typeface="Arial" panose="020B0604020202020204" pitchFamily="34" charset="0"/>
              <a:buChar char="•"/>
            </a:pPr>
            <a:r>
              <a:rPr lang="en-GB" sz="2000" b="0" i="0" dirty="0">
                <a:solidFill>
                  <a:srgbClr val="000000"/>
                </a:solidFill>
                <a:effectLst/>
                <a:latin typeface="ArialNova"/>
              </a:rPr>
              <a:t>record homework completion quickly from a phone or other device;</a:t>
            </a:r>
          </a:p>
          <a:p>
            <a:pPr marL="342900" marR="0" lvl="0" indent="-342900" algn="l" rtl="0">
              <a:buFont typeface="Arial" panose="020B0604020202020204" pitchFamily="34" charset="0"/>
              <a:buChar char="•"/>
            </a:pPr>
            <a:r>
              <a:rPr lang="en-GB" sz="2000" b="0" i="0" dirty="0">
                <a:solidFill>
                  <a:srgbClr val="000000"/>
                </a:solidFill>
                <a:effectLst/>
                <a:latin typeface="ArialNova"/>
              </a:rPr>
              <a:t>submit photographs of completed pieces of homework;</a:t>
            </a:r>
          </a:p>
          <a:p>
            <a:pPr marL="342900" marR="0" lvl="0" indent="-342900" algn="l" rtl="0">
              <a:buFont typeface="Arial" panose="020B0604020202020204" pitchFamily="34" charset="0"/>
              <a:buChar char="•"/>
            </a:pPr>
            <a:r>
              <a:rPr lang="en-GB" sz="2000" b="0" i="0" dirty="0">
                <a:solidFill>
                  <a:srgbClr val="000000"/>
                </a:solidFill>
                <a:effectLst/>
                <a:latin typeface="ArialNova"/>
              </a:rPr>
              <a:t>communicate with teachers about class-related matters.</a:t>
            </a:r>
          </a:p>
          <a:p>
            <a:pPr marL="0" marR="0" indent="0" algn="l" rtl="0">
              <a:buNone/>
            </a:pPr>
            <a:r>
              <a:rPr lang="en-GB" sz="2000" b="0" i="0" dirty="0">
                <a:solidFill>
                  <a:srgbClr val="000000"/>
                </a:solidFill>
                <a:effectLst/>
                <a:latin typeface="ArialNova"/>
              </a:rPr>
              <a:t>The new system will eventually replace the </a:t>
            </a:r>
            <a:r>
              <a:rPr lang="en-GB" sz="2000" b="1" i="0" spc="0" dirty="0">
                <a:solidFill>
                  <a:srgbClr val="000000"/>
                </a:solidFill>
                <a:effectLst/>
                <a:latin typeface="ArialNova-Bold"/>
              </a:rPr>
              <a:t>three paper books currently used for reading records, home-school communication and homework journals</a:t>
            </a:r>
            <a:r>
              <a:rPr lang="en-GB" sz="2000" b="0" i="0" dirty="0">
                <a:solidFill>
                  <a:srgbClr val="000000"/>
                </a:solidFill>
                <a:effectLst/>
                <a:latin typeface="ArialNova"/>
              </a:rPr>
              <a:t>.</a:t>
            </a:r>
          </a:p>
          <a:p>
            <a:pPr marL="0" marR="0" indent="0" algn="l" rtl="0">
              <a:buNone/>
            </a:pPr>
            <a:r>
              <a:rPr lang="en-GB" sz="2000" b="0" i="0" dirty="0">
                <a:solidFill>
                  <a:srgbClr val="000000"/>
                </a:solidFill>
                <a:effectLst/>
                <a:latin typeface="ArialNova"/>
              </a:rPr>
              <a:t>We are making this change for two main reasons. Firstly, we want to make life easier for families. Recording that homework has been completed should be as simple as </a:t>
            </a:r>
            <a:r>
              <a:rPr lang="en-GB" sz="2000" b="1" i="0" spc="0" dirty="0">
                <a:solidFill>
                  <a:srgbClr val="000000"/>
                </a:solidFill>
                <a:effectLst/>
                <a:latin typeface="ArialNova-Bold"/>
              </a:rPr>
              <a:t>a quick click on your phone</a:t>
            </a:r>
            <a:r>
              <a:rPr lang="en-GB" sz="2000" b="0" i="0" dirty="0">
                <a:solidFill>
                  <a:srgbClr val="000000"/>
                </a:solidFill>
                <a:effectLst/>
                <a:latin typeface="ArialNova"/>
              </a:rPr>
              <a:t>, rather than having to find the reading record or homework book – and, of course, a pen that actually works!</a:t>
            </a:r>
          </a:p>
          <a:p>
            <a:pPr marL="0" marR="0" indent="0" algn="l" rtl="0">
              <a:buNone/>
            </a:pPr>
            <a:r>
              <a:rPr lang="en-GB" sz="2000" b="0" i="0" dirty="0">
                <a:solidFill>
                  <a:srgbClr val="000000"/>
                </a:solidFill>
                <a:effectLst/>
                <a:latin typeface="ArialNova"/>
              </a:rPr>
              <a:t>Secondly, the digital system will make it much easier for staff to identify patterns in homework completion. This will help us to provide additional opportunities in school, such as a </a:t>
            </a:r>
            <a:r>
              <a:rPr lang="en-GB" sz="2000" b="1" i="0" spc="0" dirty="0">
                <a:solidFill>
                  <a:srgbClr val="000000"/>
                </a:solidFill>
                <a:effectLst/>
                <a:latin typeface="ArialNova-Bold"/>
              </a:rPr>
              <a:t>lunchtime homework club</a:t>
            </a:r>
            <a:r>
              <a:rPr lang="en-GB" sz="2000" b="0" i="0" dirty="0">
                <a:solidFill>
                  <a:srgbClr val="000000"/>
                </a:solidFill>
                <a:effectLst/>
                <a:latin typeface="ArialNova"/>
              </a:rPr>
              <a:t>, for children who may find it difficult to complete home learning at home.</a:t>
            </a:r>
          </a:p>
          <a:p>
            <a:pPr marL="0" marR="0" indent="0" algn="l" rtl="0">
              <a:buNone/>
            </a:pPr>
            <a:endParaRPr lang="en-GB" sz="1350" b="0" i="0" dirty="0">
              <a:solidFill>
                <a:srgbClr val="000000"/>
              </a:solidFill>
              <a:effectLst/>
              <a:latin typeface="ArialNova"/>
            </a:endParaRPr>
          </a:p>
        </p:txBody>
      </p:sp>
    </p:spTree>
    <p:extLst>
      <p:ext uri="{BB962C8B-B14F-4D97-AF65-F5344CB8AC3E}">
        <p14:creationId xmlns:p14="http://schemas.microsoft.com/office/powerpoint/2010/main" val="3193550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DB1AA5-0135-4810-FDA7-8A4EFE255171}"/>
              </a:ext>
            </a:extLst>
          </p:cNvPr>
          <p:cNvSpPr txBox="1"/>
          <p:nvPr/>
        </p:nvSpPr>
        <p:spPr>
          <a:xfrm>
            <a:off x="404602" y="614995"/>
            <a:ext cx="11199377" cy="6001643"/>
          </a:xfrm>
          <a:prstGeom prst="rect">
            <a:avLst/>
          </a:prstGeom>
          <a:noFill/>
        </p:spPr>
        <p:txBody>
          <a:bodyPr wrap="square">
            <a:spAutoFit/>
          </a:bodyPr>
          <a:lstStyle/>
          <a:p>
            <a:pPr marL="0" marR="0" indent="0" algn="l" rtl="0">
              <a:buNone/>
            </a:pPr>
            <a:r>
              <a:rPr lang="en-GB" sz="2400" b="1" i="0" spc="0" dirty="0">
                <a:solidFill>
                  <a:srgbClr val="000000"/>
                </a:solidFill>
                <a:effectLst/>
                <a:latin typeface="ArialNova-Bold"/>
              </a:rPr>
              <a:t>Until the new system is launched</a:t>
            </a:r>
            <a:endParaRPr lang="en-GB" sz="2400" b="0" i="0" dirty="0">
              <a:solidFill>
                <a:srgbClr val="000000"/>
              </a:solidFill>
              <a:effectLst/>
              <a:latin typeface="ArialNova"/>
            </a:endParaRPr>
          </a:p>
          <a:p>
            <a:pPr marL="0" marR="0" indent="0" algn="l" rtl="0">
              <a:buNone/>
            </a:pPr>
            <a:r>
              <a:rPr lang="en-GB" sz="2400" b="0" i="0" dirty="0">
                <a:solidFill>
                  <a:srgbClr val="000000"/>
                </a:solidFill>
                <a:effectLst/>
                <a:latin typeface="ArialNova"/>
              </a:rPr>
              <a:t>There will be a short transition period while we get everything ready. In the meantime:</a:t>
            </a:r>
          </a:p>
          <a:p>
            <a:pPr marL="342900" marR="0" lvl="0" indent="-342900" algn="l" rtl="0">
              <a:buFont typeface="Arial" panose="020B0604020202020204" pitchFamily="34" charset="0"/>
              <a:buChar char="•"/>
            </a:pPr>
            <a:r>
              <a:rPr lang="en-GB" sz="2400" b="1" i="0" spc="0" dirty="0">
                <a:solidFill>
                  <a:srgbClr val="000000"/>
                </a:solidFill>
                <a:effectLst/>
                <a:latin typeface="ArialNova-Bold"/>
              </a:rPr>
              <a:t>Class-related messages:</a:t>
            </a:r>
            <a:r>
              <a:rPr lang="en-GB" sz="2400" b="0" i="0" dirty="0">
                <a:solidFill>
                  <a:srgbClr val="000000"/>
                </a:solidFill>
                <a:effectLst/>
                <a:latin typeface="ArialNova"/>
              </a:rPr>
              <a:t> please continue to use your child's class email address. These accounts will be checked once each day, and teachers will respond within </a:t>
            </a:r>
            <a:r>
              <a:rPr lang="en-GB" sz="2400" b="1" i="0" spc="0" dirty="0">
                <a:solidFill>
                  <a:srgbClr val="000000"/>
                </a:solidFill>
                <a:effectLst/>
                <a:latin typeface="ArialNova-Bold"/>
              </a:rPr>
              <a:t>one working day of receiving a message.</a:t>
            </a:r>
            <a:endParaRPr lang="en-GB" sz="2400" b="0" i="0" dirty="0">
              <a:solidFill>
                <a:srgbClr val="000000"/>
              </a:solidFill>
              <a:effectLst/>
              <a:latin typeface="ArialNova"/>
            </a:endParaRPr>
          </a:p>
          <a:p>
            <a:pPr marL="342900" marR="0" lvl="0" indent="-342900" algn="l" rtl="0">
              <a:buFont typeface="Arial" panose="020B0604020202020204" pitchFamily="34" charset="0"/>
              <a:buChar char="•"/>
            </a:pPr>
            <a:r>
              <a:rPr lang="en-GB" sz="2400" b="1" i="0" spc="0" dirty="0">
                <a:solidFill>
                  <a:srgbClr val="000000"/>
                </a:solidFill>
                <a:effectLst/>
                <a:latin typeface="ArialNova-Bold"/>
              </a:rPr>
              <a:t>Learning Log tasks:</a:t>
            </a:r>
            <a:r>
              <a:rPr lang="en-GB" sz="2400" b="0" i="0" dirty="0">
                <a:solidFill>
                  <a:srgbClr val="000000"/>
                </a:solidFill>
                <a:effectLst/>
                <a:latin typeface="ArialNova"/>
              </a:rPr>
              <a:t> these can be submitted to the class email address until the new app is ready.</a:t>
            </a:r>
          </a:p>
          <a:p>
            <a:pPr marL="342900" marR="0" lvl="0" indent="-342900" algn="l" rtl="0">
              <a:buFont typeface="Arial" panose="020B0604020202020204" pitchFamily="34" charset="0"/>
              <a:buChar char="•"/>
            </a:pPr>
            <a:r>
              <a:rPr lang="en-GB" sz="2400" b="1" i="0" spc="0" dirty="0">
                <a:solidFill>
                  <a:srgbClr val="000000"/>
                </a:solidFill>
                <a:effectLst/>
                <a:latin typeface="ArialNova-Bold"/>
              </a:rPr>
              <a:t>Reading:</a:t>
            </a:r>
            <a:r>
              <a:rPr lang="en-GB" sz="2400" b="0" i="0" dirty="0">
                <a:solidFill>
                  <a:srgbClr val="000000"/>
                </a:solidFill>
                <a:effectLst/>
                <a:latin typeface="ArialNova"/>
              </a:rPr>
              <a:t> please continue to encourage your child to read regularly at home. </a:t>
            </a:r>
            <a:r>
              <a:rPr lang="en-GB" sz="2400" b="1" i="0" spc="0" dirty="0">
                <a:solidFill>
                  <a:srgbClr val="000000"/>
                </a:solidFill>
                <a:effectLst/>
                <a:latin typeface="ArialNova-Bold"/>
              </a:rPr>
              <a:t>We will not be monitoring the recording of reading in reading records during this transition period.</a:t>
            </a:r>
            <a:r>
              <a:rPr lang="en-GB" sz="2400" b="0" i="0" dirty="0">
                <a:solidFill>
                  <a:srgbClr val="000000"/>
                </a:solidFill>
                <a:effectLst/>
                <a:latin typeface="ArialNova"/>
              </a:rPr>
              <a:t> Simply focus on enjoying reading together until the new digital system is up and running.</a:t>
            </a:r>
          </a:p>
          <a:p>
            <a:pPr marL="0" marR="0" indent="0" algn="l" rtl="0">
              <a:buNone/>
            </a:pPr>
            <a:r>
              <a:rPr lang="en-GB" sz="2400" b="0" i="0" dirty="0">
                <a:solidFill>
                  <a:srgbClr val="000000"/>
                </a:solidFill>
                <a:effectLst/>
                <a:latin typeface="ArialNova"/>
              </a:rPr>
              <a:t>We hope the new system will make home learning </a:t>
            </a:r>
            <a:r>
              <a:rPr lang="en-GB" sz="2400" b="1" i="0" spc="0" dirty="0">
                <a:solidFill>
                  <a:srgbClr val="000000"/>
                </a:solidFill>
                <a:effectLst/>
                <a:latin typeface="ArialNova-Bold"/>
              </a:rPr>
              <a:t>simpler for families, easier for teachers to manage and, most importantly, help us to provide better support for children who need it.</a:t>
            </a:r>
            <a:r>
              <a:rPr lang="en-GB" sz="2400" b="0" i="0" dirty="0">
                <a:solidFill>
                  <a:srgbClr val="000000"/>
                </a:solidFill>
                <a:effectLst/>
                <a:latin typeface="ArialNova"/>
              </a:rPr>
              <a:t> We will provide further information about the app, including how to access and use it, before it goes live.</a:t>
            </a:r>
          </a:p>
        </p:txBody>
      </p:sp>
    </p:spTree>
    <p:extLst>
      <p:ext uri="{BB962C8B-B14F-4D97-AF65-F5344CB8AC3E}">
        <p14:creationId xmlns:p14="http://schemas.microsoft.com/office/powerpoint/2010/main" val="2346563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BBFC37-07C0-471E-A449-8A4C2563A0CA}"/>
              </a:ext>
            </a:extLst>
          </p:cNvPr>
          <p:cNvSpPr txBox="1"/>
          <p:nvPr/>
        </p:nvSpPr>
        <p:spPr>
          <a:xfrm>
            <a:off x="435006" y="506027"/>
            <a:ext cx="11354540" cy="4832092"/>
          </a:xfrm>
          <a:prstGeom prst="rect">
            <a:avLst/>
          </a:prstGeom>
          <a:noFill/>
        </p:spPr>
        <p:txBody>
          <a:bodyPr wrap="square" rtlCol="0">
            <a:spAutoFit/>
          </a:bodyPr>
          <a:lstStyle/>
          <a:p>
            <a:pPr algn="ctr" fontAlgn="base"/>
            <a:r>
              <a:rPr lang="en-GB" sz="4000" b="1" dirty="0">
                <a:latin typeface="Comic Sans MS" panose="030F0702030302020204" pitchFamily="66" charset="0"/>
              </a:rPr>
              <a:t>Spellings</a:t>
            </a:r>
          </a:p>
          <a:p>
            <a:pPr marL="285750" indent="-285750" fontAlgn="base">
              <a:buFont typeface="Arial" panose="020B0604020202020204" pitchFamily="34" charset="0"/>
              <a:buChar char="•"/>
            </a:pPr>
            <a:endParaRPr lang="en-GB" sz="2800" dirty="0">
              <a:latin typeface="Century Gothic" panose="020B0502020202020204" pitchFamily="34" charset="0"/>
            </a:endParaRPr>
          </a:p>
          <a:p>
            <a:pPr marL="285750" indent="-285750" fontAlgn="base">
              <a:buFont typeface="Arial" panose="020B0604020202020204" pitchFamily="34" charset="0"/>
              <a:buChar char="•"/>
            </a:pPr>
            <a:r>
              <a:rPr lang="en-GB" sz="2400" dirty="0">
                <a:solidFill>
                  <a:srgbClr val="000000"/>
                </a:solidFill>
                <a:latin typeface="Century Gothic" panose="020B0502020202020204" pitchFamily="34" charset="0"/>
                <a:ea typeface="Calibri" panose="020F0502020204030204" pitchFamily="34" charset="0"/>
              </a:rPr>
              <a:t>New spellings will be sent home for the whole term, labelled with the date at the top to show when each set will be tested. Our spelling tests this term will be on a Thursday.</a:t>
            </a:r>
            <a:endParaRPr lang="en-GB" sz="2400" dirty="0">
              <a:latin typeface="Century Gothic" panose="020B0502020202020204" pitchFamily="34" charset="0"/>
            </a:endParaRPr>
          </a:p>
          <a:p>
            <a:pPr marL="285750" indent="-285750" fontAlgn="base">
              <a:buFont typeface="Arial" panose="020B0604020202020204" pitchFamily="34" charset="0"/>
              <a:buChar char="•"/>
            </a:pPr>
            <a:r>
              <a:rPr lang="en-GB" sz="2400" dirty="0">
                <a:latin typeface="Century Gothic" panose="020B0502020202020204" pitchFamily="34" charset="0"/>
              </a:rPr>
              <a:t>Along with the weekly spellings, we are also looking to help children improve in their spelling of key words. </a:t>
            </a:r>
            <a:r>
              <a:rPr lang="en-US" sz="2400" dirty="0">
                <a:latin typeface="Century Gothic" panose="020B0502020202020204" pitchFamily="34" charset="0"/>
              </a:rPr>
              <a:t>​</a:t>
            </a:r>
          </a:p>
          <a:p>
            <a:pPr marL="285750" indent="-285750" fontAlgn="base">
              <a:buFont typeface="Arial" panose="020B0604020202020204" pitchFamily="34" charset="0"/>
              <a:buChar char="•"/>
            </a:pPr>
            <a:r>
              <a:rPr lang="en-GB" sz="2400" dirty="0">
                <a:latin typeface="Century Gothic" panose="020B0502020202020204" pitchFamily="34" charset="0"/>
              </a:rPr>
              <a:t>At the beginning of each term, we will test them on the Year 5 and 6 statutory spelling list. </a:t>
            </a:r>
            <a:r>
              <a:rPr lang="en-US" sz="2400" dirty="0">
                <a:latin typeface="Century Gothic" panose="020B0502020202020204" pitchFamily="34" charset="0"/>
              </a:rPr>
              <a:t>​</a:t>
            </a:r>
          </a:p>
          <a:p>
            <a:pPr marL="285750" indent="-285750" fontAlgn="base">
              <a:buFont typeface="Arial" panose="020B0604020202020204" pitchFamily="34" charset="0"/>
              <a:buChar char="•"/>
            </a:pPr>
            <a:r>
              <a:rPr lang="en-GB" sz="2400" dirty="0">
                <a:latin typeface="Century Gothic" panose="020B0502020202020204" pitchFamily="34" charset="0"/>
              </a:rPr>
              <a:t>We would then ask that children learn some of the words they don’t know, alongside their weekly spellings. We will also practise these in school.</a:t>
            </a:r>
            <a:endParaRPr lang="en-US" sz="2400" dirty="0">
              <a:latin typeface="Century Gothic" panose="020B0502020202020204" pitchFamily="34" charset="0"/>
            </a:endParaRPr>
          </a:p>
        </p:txBody>
      </p:sp>
    </p:spTree>
    <p:extLst>
      <p:ext uri="{BB962C8B-B14F-4D97-AF65-F5344CB8AC3E}">
        <p14:creationId xmlns:p14="http://schemas.microsoft.com/office/powerpoint/2010/main" val="685597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E87DAC-BD7F-4C9E-965A-DCCB6E057903}"/>
              </a:ext>
            </a:extLst>
          </p:cNvPr>
          <p:cNvSpPr txBox="1"/>
          <p:nvPr/>
        </p:nvSpPr>
        <p:spPr>
          <a:xfrm>
            <a:off x="435006" y="514905"/>
            <a:ext cx="11319029" cy="400110"/>
          </a:xfrm>
          <a:prstGeom prst="rect">
            <a:avLst/>
          </a:prstGeom>
          <a:noFill/>
        </p:spPr>
        <p:txBody>
          <a:bodyPr wrap="square" rtlCol="0">
            <a:spAutoFit/>
          </a:bodyPr>
          <a:lstStyle/>
          <a:p>
            <a:pPr algn="ctr"/>
            <a:r>
              <a:rPr lang="en-GB" sz="2000" dirty="0">
                <a:latin typeface="Comic Sans MS" panose="030F0702030302020204" pitchFamily="66" charset="0"/>
              </a:rPr>
              <a:t>Year 5 &amp; 6 Statutory Spellings</a:t>
            </a:r>
          </a:p>
        </p:txBody>
      </p:sp>
      <p:pic>
        <p:nvPicPr>
          <p:cNvPr id="3" name="Picture 2" descr="C:\Users\ebridle\AppData\Local\Temp\6948718a-4755-493a-830e-59e6cd235f5d.png">
            <a:extLst>
              <a:ext uri="{FF2B5EF4-FFF2-40B4-BE49-F238E27FC236}">
                <a16:creationId xmlns:a16="http://schemas.microsoft.com/office/drawing/2014/main" id="{A62EB624-5E7E-49C8-857F-16623DDB8AC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16840" y="915015"/>
            <a:ext cx="9755360" cy="5424257"/>
          </a:xfrm>
          <a:prstGeom prst="rect">
            <a:avLst/>
          </a:prstGeom>
          <a:noFill/>
          <a:ln>
            <a:noFill/>
          </a:ln>
        </p:spPr>
      </p:pic>
    </p:spTree>
    <p:extLst>
      <p:ext uri="{BB962C8B-B14F-4D97-AF65-F5344CB8AC3E}">
        <p14:creationId xmlns:p14="http://schemas.microsoft.com/office/powerpoint/2010/main" val="2913252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C3336F-55C4-44EA-BC6E-EBAFD5CE5771}"/>
              </a:ext>
            </a:extLst>
          </p:cNvPr>
          <p:cNvPicPr/>
          <p:nvPr/>
        </p:nvPicPr>
        <p:blipFill>
          <a:blip r:embed="rId2"/>
          <a:stretch>
            <a:fillRect/>
          </a:stretch>
        </p:blipFill>
        <p:spPr>
          <a:xfrm>
            <a:off x="1941733" y="1441791"/>
            <a:ext cx="8308531" cy="4891206"/>
          </a:xfrm>
          <a:prstGeom prst="rect">
            <a:avLst/>
          </a:prstGeom>
        </p:spPr>
      </p:pic>
      <p:sp>
        <p:nvSpPr>
          <p:cNvPr id="4" name="TextBox 3">
            <a:extLst>
              <a:ext uri="{FF2B5EF4-FFF2-40B4-BE49-F238E27FC236}">
                <a16:creationId xmlns:a16="http://schemas.microsoft.com/office/drawing/2014/main" id="{B972F427-A25C-4031-807A-2685BDF59473}"/>
              </a:ext>
            </a:extLst>
          </p:cNvPr>
          <p:cNvSpPr txBox="1"/>
          <p:nvPr/>
        </p:nvSpPr>
        <p:spPr>
          <a:xfrm>
            <a:off x="432046" y="426128"/>
            <a:ext cx="11327907" cy="707886"/>
          </a:xfrm>
          <a:prstGeom prst="rect">
            <a:avLst/>
          </a:prstGeom>
          <a:noFill/>
        </p:spPr>
        <p:txBody>
          <a:bodyPr wrap="square" rtlCol="0">
            <a:spAutoFit/>
          </a:bodyPr>
          <a:lstStyle/>
          <a:p>
            <a:pPr algn="ctr"/>
            <a:r>
              <a:rPr lang="en-GB" sz="4000" b="1" dirty="0">
                <a:latin typeface="Comic Sans MS" panose="030F0702030302020204" pitchFamily="66" charset="0"/>
              </a:rPr>
              <a:t>Writing Expectations </a:t>
            </a:r>
          </a:p>
        </p:txBody>
      </p:sp>
    </p:spTree>
    <p:extLst>
      <p:ext uri="{BB962C8B-B14F-4D97-AF65-F5344CB8AC3E}">
        <p14:creationId xmlns:p14="http://schemas.microsoft.com/office/powerpoint/2010/main" val="627431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DB9B61-A00B-418E-B18C-FCF8E50FADC3}"/>
              </a:ext>
            </a:extLst>
          </p:cNvPr>
          <p:cNvSpPr txBox="1"/>
          <p:nvPr/>
        </p:nvSpPr>
        <p:spPr>
          <a:xfrm>
            <a:off x="443883" y="532660"/>
            <a:ext cx="11292397" cy="2616101"/>
          </a:xfrm>
          <a:prstGeom prst="rect">
            <a:avLst/>
          </a:prstGeom>
          <a:noFill/>
        </p:spPr>
        <p:txBody>
          <a:bodyPr wrap="square" rtlCol="0">
            <a:spAutoFit/>
          </a:bodyPr>
          <a:lstStyle/>
          <a:p>
            <a:pPr algn="ctr"/>
            <a:r>
              <a:rPr lang="en-GB" sz="4000" b="1" dirty="0">
                <a:latin typeface="Comic Sans MS" panose="030F0702030302020204" pitchFamily="66" charset="0"/>
              </a:rPr>
              <a:t>Statutory Assessment</a:t>
            </a:r>
          </a:p>
          <a:p>
            <a:pPr algn="ctr"/>
            <a:r>
              <a:rPr lang="en-GB" sz="4000" b="1" dirty="0">
                <a:latin typeface="Comic Sans MS" panose="030F0702030302020204" pitchFamily="66" charset="0"/>
              </a:rPr>
              <a:t>Writing</a:t>
            </a:r>
          </a:p>
          <a:p>
            <a:endParaRPr lang="en-GB" sz="2800" b="1" dirty="0">
              <a:latin typeface="Century Gothic" panose="020B0502020202020204" pitchFamily="34" charset="0"/>
            </a:endParaRPr>
          </a:p>
          <a:p>
            <a:r>
              <a:rPr lang="en-GB" sz="2800" b="1" dirty="0">
                <a:latin typeface="Century Gothic" panose="020B0502020202020204" pitchFamily="34" charset="0"/>
              </a:rPr>
              <a:t>•</a:t>
            </a:r>
            <a:r>
              <a:rPr lang="en-GB" sz="2800" dirty="0">
                <a:latin typeface="Century Gothic" panose="020B0502020202020204" pitchFamily="34" charset="0"/>
              </a:rPr>
              <a:t>Handwriting must be joined and clear for children to reach the expected standard for the end of Year 6.</a:t>
            </a:r>
          </a:p>
        </p:txBody>
      </p:sp>
      <p:pic>
        <p:nvPicPr>
          <p:cNvPr id="3" name="Picture 2">
            <a:extLst>
              <a:ext uri="{FF2B5EF4-FFF2-40B4-BE49-F238E27FC236}">
                <a16:creationId xmlns:a16="http://schemas.microsoft.com/office/drawing/2014/main" id="{D655728C-E0F3-4A35-AC48-4DA192EB2E75}"/>
              </a:ext>
            </a:extLst>
          </p:cNvPr>
          <p:cNvPicPr/>
          <p:nvPr/>
        </p:nvPicPr>
        <p:blipFill>
          <a:blip r:embed="rId2"/>
          <a:stretch>
            <a:fillRect/>
          </a:stretch>
        </p:blipFill>
        <p:spPr>
          <a:xfrm>
            <a:off x="1692357" y="4443222"/>
            <a:ext cx="8795448" cy="1116330"/>
          </a:xfrm>
          <a:prstGeom prst="rect">
            <a:avLst/>
          </a:prstGeom>
        </p:spPr>
      </p:pic>
    </p:spTree>
    <p:extLst>
      <p:ext uri="{BB962C8B-B14F-4D97-AF65-F5344CB8AC3E}">
        <p14:creationId xmlns:p14="http://schemas.microsoft.com/office/powerpoint/2010/main" val="1359664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6D6D7-4BBF-455E-8795-8E10077236E3}"/>
              </a:ext>
            </a:extLst>
          </p:cNvPr>
          <p:cNvSpPr txBox="1"/>
          <p:nvPr/>
        </p:nvSpPr>
        <p:spPr>
          <a:xfrm>
            <a:off x="426128" y="514905"/>
            <a:ext cx="11319029" cy="707886"/>
          </a:xfrm>
          <a:prstGeom prst="rect">
            <a:avLst/>
          </a:prstGeom>
          <a:noFill/>
        </p:spPr>
        <p:txBody>
          <a:bodyPr wrap="square" rtlCol="0">
            <a:spAutoFit/>
          </a:bodyPr>
          <a:lstStyle/>
          <a:p>
            <a:pPr algn="ctr"/>
            <a:r>
              <a:rPr lang="en-GB" sz="4000" b="1" dirty="0">
                <a:latin typeface="Comic Sans MS" panose="030F0702030302020204" pitchFamily="66" charset="0"/>
              </a:rPr>
              <a:t>Maths</a:t>
            </a:r>
          </a:p>
        </p:txBody>
      </p:sp>
      <p:sp>
        <p:nvSpPr>
          <p:cNvPr id="3" name="Rectangle 2">
            <a:extLst>
              <a:ext uri="{FF2B5EF4-FFF2-40B4-BE49-F238E27FC236}">
                <a16:creationId xmlns:a16="http://schemas.microsoft.com/office/drawing/2014/main" id="{AFAAAE86-14B2-4347-8C2B-8B675F8AB904}"/>
              </a:ext>
            </a:extLst>
          </p:cNvPr>
          <p:cNvSpPr/>
          <p:nvPr/>
        </p:nvSpPr>
        <p:spPr>
          <a:xfrm>
            <a:off x="426128" y="1530569"/>
            <a:ext cx="11319028" cy="3693319"/>
          </a:xfrm>
          <a:prstGeom prst="rect">
            <a:avLst/>
          </a:prstGeom>
        </p:spPr>
        <p:txBody>
          <a:bodyPr wrap="square">
            <a:spAutoFit/>
          </a:bodyPr>
          <a:lstStyle/>
          <a:p>
            <a:r>
              <a:rPr lang="en-GB" b="1" dirty="0">
                <a:solidFill>
                  <a:srgbClr val="0B0C0C"/>
                </a:solidFill>
                <a:latin typeface="Century Gothic" panose="020B0502020202020204" pitchFamily="34" charset="0"/>
              </a:rPr>
              <a:t>Number - number and place value</a:t>
            </a:r>
          </a:p>
          <a:p>
            <a:pPr>
              <a:buFont typeface="Arial" panose="020B0604020202020204" pitchFamily="34" charset="0"/>
              <a:buChar char="•"/>
            </a:pPr>
            <a:r>
              <a:rPr lang="en-GB" dirty="0">
                <a:solidFill>
                  <a:srgbClr val="0B0C0C"/>
                </a:solidFill>
                <a:latin typeface="Century Gothic" panose="020B0502020202020204" pitchFamily="34" charset="0"/>
              </a:rPr>
              <a:t>read, write, order and compare numbers up to 10,000,000 and determine the value of each digit</a:t>
            </a:r>
          </a:p>
          <a:p>
            <a:pPr>
              <a:buFont typeface="Arial" panose="020B0604020202020204" pitchFamily="34" charset="0"/>
              <a:buChar char="•"/>
            </a:pPr>
            <a:r>
              <a:rPr lang="en-GB" dirty="0">
                <a:solidFill>
                  <a:srgbClr val="0B0C0C"/>
                </a:solidFill>
                <a:latin typeface="Century Gothic" panose="020B0502020202020204" pitchFamily="34" charset="0"/>
              </a:rPr>
              <a:t>round any whole number to a required degree of accuracy</a:t>
            </a:r>
          </a:p>
          <a:p>
            <a:pPr>
              <a:buFont typeface="Arial" panose="020B0604020202020204" pitchFamily="34" charset="0"/>
              <a:buChar char="•"/>
            </a:pPr>
            <a:r>
              <a:rPr lang="en-GB" dirty="0">
                <a:solidFill>
                  <a:srgbClr val="0B0C0C"/>
                </a:solidFill>
                <a:latin typeface="Century Gothic" panose="020B0502020202020204" pitchFamily="34" charset="0"/>
              </a:rPr>
              <a:t>use negative numbers in context, and calculate intervals across 0</a:t>
            </a:r>
          </a:p>
          <a:p>
            <a:pPr>
              <a:buFont typeface="Arial" panose="020B0604020202020204" pitchFamily="34" charset="0"/>
              <a:buChar char="•"/>
            </a:pPr>
            <a:r>
              <a:rPr lang="en-GB" dirty="0">
                <a:solidFill>
                  <a:srgbClr val="0B0C0C"/>
                </a:solidFill>
                <a:latin typeface="Century Gothic" panose="020B0502020202020204" pitchFamily="34" charset="0"/>
              </a:rPr>
              <a:t>solve number and practical problems that involve all of the above</a:t>
            </a:r>
          </a:p>
          <a:p>
            <a:pPr>
              <a:buFont typeface="Arial" panose="020B0604020202020204" pitchFamily="34" charset="0"/>
              <a:buChar char="•"/>
            </a:pPr>
            <a:endParaRPr lang="en-GB" b="0" i="0" dirty="0">
              <a:solidFill>
                <a:srgbClr val="0B0C0C"/>
              </a:solidFill>
              <a:effectLst/>
              <a:latin typeface="Century Gothic" panose="020B0502020202020204" pitchFamily="34" charset="0"/>
            </a:endParaRPr>
          </a:p>
          <a:p>
            <a:r>
              <a:rPr lang="en-GB" b="1" dirty="0">
                <a:solidFill>
                  <a:srgbClr val="0B0C0C"/>
                </a:solidFill>
                <a:latin typeface="Century Gothic" panose="020B0502020202020204" pitchFamily="34" charset="0"/>
              </a:rPr>
              <a:t>Number - addition, subtraction, multiplication and division</a:t>
            </a:r>
          </a:p>
          <a:p>
            <a:pPr>
              <a:buFont typeface="Arial" panose="020B0604020202020204" pitchFamily="34" charset="0"/>
              <a:buChar char="•"/>
            </a:pPr>
            <a:r>
              <a:rPr lang="en-GB" dirty="0">
                <a:solidFill>
                  <a:srgbClr val="0B0C0C"/>
                </a:solidFill>
                <a:latin typeface="Century Gothic" panose="020B0502020202020204" pitchFamily="34" charset="0"/>
              </a:rPr>
              <a:t>multiply numbers up to 4 digits by a two-digit whole number using the formal written method of long multiplication</a:t>
            </a:r>
          </a:p>
          <a:p>
            <a:pPr>
              <a:buFont typeface="Arial" panose="020B0604020202020204" pitchFamily="34" charset="0"/>
              <a:buChar char="•"/>
            </a:pPr>
            <a:r>
              <a:rPr lang="en-GB" dirty="0">
                <a:solidFill>
                  <a:srgbClr val="0B0C0C"/>
                </a:solidFill>
                <a:latin typeface="Century Gothic" panose="020B0502020202020204" pitchFamily="34" charset="0"/>
              </a:rPr>
              <a:t>divide numbers up to 4 digits by a two-digit whole number using the formal written method of long division</a:t>
            </a:r>
          </a:p>
          <a:p>
            <a:pPr>
              <a:buFont typeface="Arial" panose="020B0604020202020204" pitchFamily="34" charset="0"/>
              <a:buChar char="•"/>
            </a:pPr>
            <a:r>
              <a:rPr lang="en-GB" dirty="0">
                <a:solidFill>
                  <a:srgbClr val="0B0C0C"/>
                </a:solidFill>
                <a:latin typeface="Century Gothic" panose="020B0502020202020204" pitchFamily="34" charset="0"/>
              </a:rPr>
              <a:t>perform mental calculations, including with mixed operations and large numbers</a:t>
            </a:r>
          </a:p>
          <a:p>
            <a:pPr>
              <a:buFont typeface="Arial" panose="020B0604020202020204" pitchFamily="34" charset="0"/>
              <a:buChar char="•"/>
            </a:pPr>
            <a:endParaRPr lang="en-GB" b="0" i="0" dirty="0">
              <a:solidFill>
                <a:srgbClr val="0B0C0C"/>
              </a:solidFill>
              <a:effectLst/>
              <a:latin typeface="Century Gothic" panose="020B0502020202020204" pitchFamily="34" charset="0"/>
            </a:endParaRPr>
          </a:p>
        </p:txBody>
      </p:sp>
    </p:spTree>
    <p:extLst>
      <p:ext uri="{BB962C8B-B14F-4D97-AF65-F5344CB8AC3E}">
        <p14:creationId xmlns:p14="http://schemas.microsoft.com/office/powerpoint/2010/main" val="3215154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87DDFB-FADC-4DF4-B687-9B4132768020}"/>
              </a:ext>
            </a:extLst>
          </p:cNvPr>
          <p:cNvSpPr txBox="1"/>
          <p:nvPr/>
        </p:nvSpPr>
        <p:spPr>
          <a:xfrm>
            <a:off x="408373" y="479394"/>
            <a:ext cx="11363417" cy="5909310"/>
          </a:xfrm>
          <a:prstGeom prst="rect">
            <a:avLst/>
          </a:prstGeom>
          <a:noFill/>
        </p:spPr>
        <p:txBody>
          <a:bodyPr wrap="square" rtlCol="0">
            <a:spAutoFit/>
          </a:bodyPr>
          <a:lstStyle/>
          <a:p>
            <a:r>
              <a:rPr lang="en-GB" b="1" dirty="0">
                <a:latin typeface="Century Gothic" panose="020B0502020202020204" pitchFamily="34" charset="0"/>
              </a:rPr>
              <a:t>Number - Fractions (including decimals and percentages)</a:t>
            </a:r>
          </a:p>
          <a:p>
            <a:pPr marL="285750" indent="-285750">
              <a:buFont typeface="Arial" panose="020B0604020202020204" pitchFamily="34" charset="0"/>
              <a:buChar char="•"/>
            </a:pPr>
            <a:r>
              <a:rPr lang="en-GB" dirty="0">
                <a:latin typeface="Century Gothic" panose="020B0502020202020204" pitchFamily="34" charset="0"/>
              </a:rPr>
              <a:t>add and subtract fractions with different denominators and mixed numbers</a:t>
            </a:r>
          </a:p>
          <a:p>
            <a:pPr marL="285750" indent="-285750">
              <a:buFont typeface="Arial" panose="020B0604020202020204" pitchFamily="34" charset="0"/>
              <a:buChar char="•"/>
            </a:pPr>
            <a:r>
              <a:rPr lang="en-GB" dirty="0">
                <a:latin typeface="Century Gothic" panose="020B0502020202020204" pitchFamily="34" charset="0"/>
              </a:rPr>
              <a:t>multiply simple pairs of fractions, writing the answer in its simplest form for example, 1/4 × 1/2 = 1/8 </a:t>
            </a:r>
          </a:p>
          <a:p>
            <a:pPr marL="285750" indent="-285750">
              <a:buFont typeface="Arial" panose="020B0604020202020204" pitchFamily="34" charset="0"/>
              <a:buChar char="•"/>
            </a:pPr>
            <a:r>
              <a:rPr lang="en-GB" dirty="0">
                <a:latin typeface="Century Gothic" panose="020B0502020202020204" pitchFamily="34" charset="0"/>
              </a:rPr>
              <a:t>divide fractions by whole numbers [for example, 1/3 ÷ 2 = 1/6 ]</a:t>
            </a:r>
          </a:p>
          <a:p>
            <a:pPr marL="285750" indent="-285750">
              <a:buFont typeface="Arial" panose="020B0604020202020204" pitchFamily="34" charset="0"/>
              <a:buChar char="•"/>
            </a:pPr>
            <a:r>
              <a:rPr lang="en-GB" dirty="0">
                <a:latin typeface="Century Gothic" panose="020B0502020202020204" pitchFamily="34" charset="0"/>
              </a:rPr>
              <a:t>associate a fraction with division and calculate decimal fraction equivalents [for example, 0.375] for a simple fraction [for example, 3/8 ]</a:t>
            </a:r>
          </a:p>
          <a:p>
            <a:pPr marL="285750" indent="-285750">
              <a:buFont typeface="Arial" panose="020B0604020202020204" pitchFamily="34" charset="0"/>
              <a:buChar char="•"/>
            </a:pPr>
            <a:r>
              <a:rPr lang="en-GB" dirty="0">
                <a:latin typeface="Century Gothic" panose="020B0502020202020204" pitchFamily="34" charset="0"/>
              </a:rPr>
              <a:t>identify the value of each digit in numbers given to 3 decimal places and multiply and divide numbers by 10, 100 and 1,000 giving answers up to 3 decimal places</a:t>
            </a:r>
          </a:p>
          <a:p>
            <a:endParaRPr lang="en-GB" b="1" dirty="0">
              <a:latin typeface="Century Gothic" panose="020B0502020202020204" pitchFamily="34" charset="0"/>
            </a:endParaRPr>
          </a:p>
          <a:p>
            <a:r>
              <a:rPr lang="en-GB" b="1" dirty="0">
                <a:latin typeface="Century Gothic" panose="020B0502020202020204" pitchFamily="34" charset="0"/>
              </a:rPr>
              <a:t>Ratio and proportion</a:t>
            </a:r>
          </a:p>
          <a:p>
            <a:pPr marL="285750" indent="-285750">
              <a:buFont typeface="Arial" panose="020B0604020202020204" pitchFamily="34" charset="0"/>
              <a:buChar char="•"/>
            </a:pPr>
            <a:r>
              <a:rPr lang="en-GB" dirty="0">
                <a:latin typeface="Century Gothic" panose="020B0502020202020204" pitchFamily="34" charset="0"/>
              </a:rPr>
              <a:t>solve problems involving the relative sizes of 2 quantities where missing values can be found by using multiplication and division facts</a:t>
            </a:r>
          </a:p>
          <a:p>
            <a:pPr marL="285750" indent="-285750">
              <a:buFont typeface="Arial" panose="020B0604020202020204" pitchFamily="34" charset="0"/>
              <a:buChar char="•"/>
            </a:pPr>
            <a:r>
              <a:rPr lang="en-GB" dirty="0">
                <a:latin typeface="Century Gothic" panose="020B0502020202020204" pitchFamily="34" charset="0"/>
              </a:rPr>
              <a:t>solve problems involving the calculation of percentages [for example, of measures and such as 15% of 360]</a:t>
            </a:r>
          </a:p>
          <a:p>
            <a:pPr marL="285750" indent="-285750">
              <a:buFont typeface="Arial" panose="020B0604020202020204" pitchFamily="34" charset="0"/>
              <a:buChar char="•"/>
            </a:pPr>
            <a:endParaRPr lang="en-GB" b="1" dirty="0"/>
          </a:p>
          <a:p>
            <a:r>
              <a:rPr lang="en-GB" b="1" dirty="0"/>
              <a:t>A</a:t>
            </a:r>
            <a:r>
              <a:rPr lang="en-GB" b="1" dirty="0">
                <a:latin typeface="Century Gothic" panose="020B0502020202020204" pitchFamily="34" charset="0"/>
              </a:rPr>
              <a:t>lgebra</a:t>
            </a:r>
          </a:p>
          <a:p>
            <a:pPr marL="285750" indent="-285750">
              <a:buFont typeface="Arial" panose="020B0604020202020204" pitchFamily="34" charset="0"/>
              <a:buChar char="•"/>
            </a:pPr>
            <a:r>
              <a:rPr lang="en-GB" dirty="0">
                <a:latin typeface="Century Gothic" panose="020B0502020202020204" pitchFamily="34" charset="0"/>
              </a:rPr>
              <a:t>use simple formulae</a:t>
            </a:r>
          </a:p>
          <a:p>
            <a:pPr marL="285750" indent="-285750">
              <a:buFont typeface="Arial" panose="020B0604020202020204" pitchFamily="34" charset="0"/>
              <a:buChar char="•"/>
            </a:pPr>
            <a:r>
              <a:rPr lang="en-GB" dirty="0">
                <a:latin typeface="Century Gothic" panose="020B0502020202020204" pitchFamily="34" charset="0"/>
              </a:rPr>
              <a:t>generate and describe linear number sequences</a:t>
            </a:r>
          </a:p>
          <a:p>
            <a:pPr marL="285750" indent="-285750">
              <a:buFont typeface="Arial" panose="020B0604020202020204" pitchFamily="34" charset="0"/>
              <a:buChar char="•"/>
            </a:pPr>
            <a:r>
              <a:rPr lang="en-GB" dirty="0">
                <a:latin typeface="Century Gothic" panose="020B0502020202020204" pitchFamily="34" charset="0"/>
              </a:rPr>
              <a:t>express missing number problems algebraically</a:t>
            </a:r>
          </a:p>
          <a:p>
            <a:pPr marL="285750" indent="-285750">
              <a:buFont typeface="Arial" panose="020B0604020202020204" pitchFamily="34" charset="0"/>
              <a:buChar char="•"/>
            </a:pPr>
            <a:r>
              <a:rPr lang="en-GB" dirty="0">
                <a:latin typeface="Century Gothic" panose="020B0502020202020204" pitchFamily="34" charset="0"/>
              </a:rPr>
              <a:t>find pairs of numbers that satisfy an equation with 2 unknowns</a:t>
            </a:r>
          </a:p>
          <a:p>
            <a:pPr marL="285750" indent="-285750">
              <a:buFont typeface="Arial" panose="020B0604020202020204" pitchFamily="34" charset="0"/>
              <a:buChar char="•"/>
            </a:pPr>
            <a:endParaRPr lang="en-GB" dirty="0">
              <a:latin typeface="Century Gothic" panose="020B0502020202020204" pitchFamily="34" charset="0"/>
            </a:endParaRPr>
          </a:p>
        </p:txBody>
      </p:sp>
    </p:spTree>
    <p:extLst>
      <p:ext uri="{BB962C8B-B14F-4D97-AF65-F5344CB8AC3E}">
        <p14:creationId xmlns:p14="http://schemas.microsoft.com/office/powerpoint/2010/main" val="2595625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A84B7B-3032-413D-AE04-88E7A78F771E}"/>
              </a:ext>
            </a:extLst>
          </p:cNvPr>
          <p:cNvSpPr txBox="1"/>
          <p:nvPr/>
        </p:nvSpPr>
        <p:spPr>
          <a:xfrm>
            <a:off x="435006" y="523783"/>
            <a:ext cx="11345662" cy="6186309"/>
          </a:xfrm>
          <a:prstGeom prst="rect">
            <a:avLst/>
          </a:prstGeom>
          <a:noFill/>
        </p:spPr>
        <p:txBody>
          <a:bodyPr wrap="square" rtlCol="0">
            <a:spAutoFit/>
          </a:bodyPr>
          <a:lstStyle/>
          <a:p>
            <a:r>
              <a:rPr lang="en-GB" b="1" dirty="0">
                <a:latin typeface="Century Gothic" panose="020B0502020202020204" pitchFamily="34" charset="0"/>
              </a:rPr>
              <a:t>Measurement</a:t>
            </a:r>
          </a:p>
          <a:p>
            <a:pPr marL="285750" indent="-285750">
              <a:buFont typeface="Arial" panose="020B0604020202020204" pitchFamily="34" charset="0"/>
              <a:buChar char="•"/>
            </a:pPr>
            <a:r>
              <a:rPr lang="en-GB" dirty="0">
                <a:latin typeface="Century Gothic" panose="020B0502020202020204" pitchFamily="34" charset="0"/>
              </a:rPr>
              <a:t>solve problems involving the calculation and conversion of units of measure</a:t>
            </a:r>
          </a:p>
          <a:p>
            <a:pPr marL="285750" indent="-285750">
              <a:buFont typeface="Arial" panose="020B0604020202020204" pitchFamily="34" charset="0"/>
              <a:buChar char="•"/>
            </a:pPr>
            <a:r>
              <a:rPr lang="en-GB" dirty="0">
                <a:latin typeface="Century Gothic" panose="020B0502020202020204" pitchFamily="34" charset="0"/>
              </a:rPr>
              <a:t>use, read, write and convert between standard units</a:t>
            </a:r>
          </a:p>
          <a:p>
            <a:pPr marL="285750" indent="-285750">
              <a:buFont typeface="Arial" panose="020B0604020202020204" pitchFamily="34" charset="0"/>
              <a:buChar char="•"/>
            </a:pPr>
            <a:r>
              <a:rPr lang="en-GB" dirty="0">
                <a:latin typeface="Century Gothic" panose="020B0502020202020204" pitchFamily="34" charset="0"/>
              </a:rPr>
              <a:t>recognise when it is possible to use formulae for area and volume of shapes</a:t>
            </a:r>
          </a:p>
          <a:p>
            <a:pPr marL="285750" indent="-285750">
              <a:buFont typeface="Arial" panose="020B0604020202020204" pitchFamily="34" charset="0"/>
              <a:buChar char="•"/>
            </a:pPr>
            <a:r>
              <a:rPr lang="en-GB" dirty="0">
                <a:latin typeface="Century Gothic" panose="020B0502020202020204" pitchFamily="34" charset="0"/>
              </a:rPr>
              <a:t>calculate the area of parallelograms and triangles</a:t>
            </a:r>
          </a:p>
          <a:p>
            <a:endParaRPr lang="en-GB" b="1" dirty="0">
              <a:latin typeface="Century Gothic" panose="020B0502020202020204" pitchFamily="34" charset="0"/>
            </a:endParaRPr>
          </a:p>
          <a:p>
            <a:r>
              <a:rPr lang="en-GB" b="1" dirty="0">
                <a:latin typeface="Century Gothic" panose="020B0502020202020204" pitchFamily="34" charset="0"/>
              </a:rPr>
              <a:t>Geometry - properties of shapes</a:t>
            </a:r>
          </a:p>
          <a:p>
            <a:pPr marL="285750" indent="-285750">
              <a:buFont typeface="Arial" panose="020B0604020202020204" pitchFamily="34" charset="0"/>
              <a:buChar char="•"/>
            </a:pPr>
            <a:r>
              <a:rPr lang="en-GB" dirty="0">
                <a:latin typeface="Century Gothic" panose="020B0502020202020204" pitchFamily="34" charset="0"/>
              </a:rPr>
              <a:t>draw 2-D shapes using given dimensions and angles</a:t>
            </a:r>
          </a:p>
          <a:p>
            <a:pPr marL="285750" indent="-285750">
              <a:buFont typeface="Arial" panose="020B0604020202020204" pitchFamily="34" charset="0"/>
              <a:buChar char="•"/>
            </a:pPr>
            <a:r>
              <a:rPr lang="en-GB" dirty="0">
                <a:latin typeface="Century Gothic" panose="020B0502020202020204" pitchFamily="34" charset="0"/>
              </a:rPr>
              <a:t>recognise, describe and build simple 3-D shapes, including making nets</a:t>
            </a:r>
          </a:p>
          <a:p>
            <a:pPr marL="285750" indent="-285750">
              <a:buFont typeface="Arial" panose="020B0604020202020204" pitchFamily="34" charset="0"/>
              <a:buChar char="•"/>
            </a:pPr>
            <a:r>
              <a:rPr lang="en-GB" dirty="0">
                <a:latin typeface="Century Gothic" panose="020B0502020202020204" pitchFamily="34" charset="0"/>
              </a:rPr>
              <a:t>compare and classify geometric shapes</a:t>
            </a:r>
          </a:p>
          <a:p>
            <a:pPr marL="285750" indent="-285750">
              <a:buFont typeface="Arial" panose="020B0604020202020204" pitchFamily="34" charset="0"/>
              <a:buChar char="•"/>
            </a:pPr>
            <a:r>
              <a:rPr lang="en-GB" dirty="0">
                <a:latin typeface="Century Gothic" panose="020B0502020202020204" pitchFamily="34" charset="0"/>
              </a:rPr>
              <a:t>illustrate and name parts of circles</a:t>
            </a:r>
          </a:p>
          <a:p>
            <a:pPr marL="285750" indent="-285750">
              <a:buFont typeface="Arial" panose="020B0604020202020204" pitchFamily="34" charset="0"/>
              <a:buChar char="•"/>
            </a:pPr>
            <a:r>
              <a:rPr lang="en-GB" dirty="0">
                <a:latin typeface="Century Gothic" panose="020B0502020202020204" pitchFamily="34" charset="0"/>
              </a:rPr>
              <a:t>recognise angles where they meet at a point, are on a straight line, or are vertically opposite, and find missing angles</a:t>
            </a:r>
          </a:p>
          <a:p>
            <a:endParaRPr lang="en-GB" b="1" dirty="0">
              <a:latin typeface="Century Gothic" panose="020B0502020202020204" pitchFamily="34" charset="0"/>
            </a:endParaRPr>
          </a:p>
          <a:p>
            <a:r>
              <a:rPr lang="en-GB" b="1" dirty="0">
                <a:latin typeface="Century Gothic" panose="020B0502020202020204" pitchFamily="34" charset="0"/>
              </a:rPr>
              <a:t>Geometry - position and direction</a:t>
            </a:r>
          </a:p>
          <a:p>
            <a:pPr marL="285750" indent="-285750">
              <a:buFont typeface="Arial" panose="020B0604020202020204" pitchFamily="34" charset="0"/>
              <a:buChar char="•"/>
            </a:pPr>
            <a:r>
              <a:rPr lang="en-GB" dirty="0">
                <a:latin typeface="Century Gothic" panose="020B0502020202020204" pitchFamily="34" charset="0"/>
              </a:rPr>
              <a:t>describe positions on the full coordinate grid (all 4 quadrants)</a:t>
            </a:r>
          </a:p>
          <a:p>
            <a:pPr marL="285750" indent="-285750">
              <a:buFont typeface="Arial" panose="020B0604020202020204" pitchFamily="34" charset="0"/>
              <a:buChar char="•"/>
            </a:pPr>
            <a:r>
              <a:rPr lang="en-GB" dirty="0">
                <a:latin typeface="Century Gothic" panose="020B0502020202020204" pitchFamily="34" charset="0"/>
              </a:rPr>
              <a:t>draw and translate simple shapes on the coordinate plane, and reflect them in the axes</a:t>
            </a:r>
          </a:p>
          <a:p>
            <a:endParaRPr lang="en-GB" b="1" dirty="0">
              <a:latin typeface="Century Gothic" panose="020B0502020202020204" pitchFamily="34" charset="0"/>
            </a:endParaRPr>
          </a:p>
          <a:p>
            <a:r>
              <a:rPr lang="en-GB" b="1" dirty="0">
                <a:latin typeface="Century Gothic" panose="020B0502020202020204" pitchFamily="34" charset="0"/>
              </a:rPr>
              <a:t>Statistics</a:t>
            </a:r>
          </a:p>
          <a:p>
            <a:pPr marL="285750" indent="-285750">
              <a:buFont typeface="Arial" panose="020B0604020202020204" pitchFamily="34" charset="0"/>
              <a:buChar char="•"/>
            </a:pPr>
            <a:r>
              <a:rPr lang="en-GB" dirty="0">
                <a:latin typeface="Century Gothic" panose="020B0502020202020204" pitchFamily="34" charset="0"/>
              </a:rPr>
              <a:t>interpret and construct pie charts and line graphs and use these to solve problems</a:t>
            </a:r>
          </a:p>
          <a:p>
            <a:pPr marL="285750" indent="-285750">
              <a:buFont typeface="Arial" panose="020B0604020202020204" pitchFamily="34" charset="0"/>
              <a:buChar char="•"/>
            </a:pPr>
            <a:r>
              <a:rPr lang="en-GB" dirty="0">
                <a:latin typeface="Century Gothic" panose="020B0502020202020204" pitchFamily="34" charset="0"/>
              </a:rPr>
              <a:t>calculate and interpret the mean as an average</a:t>
            </a:r>
          </a:p>
          <a:p>
            <a:pPr marL="285750" indent="-285750">
              <a:buFont typeface="Arial" panose="020B0604020202020204" pitchFamily="34" charset="0"/>
              <a:buChar char="•"/>
            </a:pPr>
            <a:endParaRPr lang="en-GB" dirty="0">
              <a:latin typeface="Century Gothic" panose="020B0502020202020204" pitchFamily="34" charset="0"/>
            </a:endParaRPr>
          </a:p>
        </p:txBody>
      </p:sp>
    </p:spTree>
    <p:extLst>
      <p:ext uri="{BB962C8B-B14F-4D97-AF65-F5344CB8AC3E}">
        <p14:creationId xmlns:p14="http://schemas.microsoft.com/office/powerpoint/2010/main" val="1363528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1E5960-FD25-42A0-B94F-DCF8A690163E}"/>
              </a:ext>
            </a:extLst>
          </p:cNvPr>
          <p:cNvSpPr txBox="1"/>
          <p:nvPr/>
        </p:nvSpPr>
        <p:spPr>
          <a:xfrm>
            <a:off x="435006" y="497150"/>
            <a:ext cx="11301274" cy="646331"/>
          </a:xfrm>
          <a:prstGeom prst="rect">
            <a:avLst/>
          </a:prstGeom>
          <a:noFill/>
        </p:spPr>
        <p:txBody>
          <a:bodyPr wrap="square" rtlCol="0">
            <a:spAutoFit/>
          </a:bodyPr>
          <a:lstStyle/>
          <a:p>
            <a:br>
              <a:rPr lang="en-GB" dirty="0"/>
            </a:br>
            <a:endParaRPr lang="en-GB" dirty="0"/>
          </a:p>
        </p:txBody>
      </p:sp>
      <p:sp>
        <p:nvSpPr>
          <p:cNvPr id="3" name="TextBox 2">
            <a:extLst>
              <a:ext uri="{FF2B5EF4-FFF2-40B4-BE49-F238E27FC236}">
                <a16:creationId xmlns:a16="http://schemas.microsoft.com/office/drawing/2014/main" id="{6E828C6C-1941-4898-97D5-78C6150486D9}"/>
              </a:ext>
            </a:extLst>
          </p:cNvPr>
          <p:cNvSpPr txBox="1"/>
          <p:nvPr/>
        </p:nvSpPr>
        <p:spPr>
          <a:xfrm>
            <a:off x="435006" y="497150"/>
            <a:ext cx="11301274" cy="3724096"/>
          </a:xfrm>
          <a:prstGeom prst="rect">
            <a:avLst/>
          </a:prstGeom>
          <a:noFill/>
        </p:spPr>
        <p:txBody>
          <a:bodyPr wrap="square" rtlCol="0">
            <a:spAutoFit/>
          </a:bodyPr>
          <a:lstStyle/>
          <a:p>
            <a:pPr algn="ctr" fontAlgn="base"/>
            <a:r>
              <a:rPr lang="en-GB" sz="4000" b="1" dirty="0">
                <a:latin typeface="Comic Sans MS" panose="030F0702030302020204" pitchFamily="66" charset="0"/>
              </a:rPr>
              <a:t>P.E.</a:t>
            </a:r>
          </a:p>
          <a:p>
            <a:pPr marL="457200" indent="-457200" fontAlgn="base">
              <a:buFont typeface="Arial" panose="020B0604020202020204" pitchFamily="34" charset="0"/>
              <a:buChar char="•"/>
            </a:pPr>
            <a:r>
              <a:rPr lang="en-GB" sz="2800" dirty="0">
                <a:latin typeface="Century Gothic" panose="020B0502020202020204" pitchFamily="34" charset="0"/>
              </a:rPr>
              <a:t>P.E. will be on Friday with Mrs Verge and on Wednesday afternoon we will have swimming at White Oaks.</a:t>
            </a:r>
            <a:endParaRPr lang="en-US" sz="2800" dirty="0">
              <a:latin typeface="Century Gothic" panose="020B0502020202020204" pitchFamily="34" charset="0"/>
            </a:endParaRPr>
          </a:p>
          <a:p>
            <a:pPr marL="457200" indent="-457200" fontAlgn="base">
              <a:buFont typeface="Arial" panose="020B0604020202020204" pitchFamily="34" charset="0"/>
              <a:buChar char="•"/>
            </a:pPr>
            <a:r>
              <a:rPr lang="en-GB" sz="2800" dirty="0">
                <a:latin typeface="Century Gothic" panose="020B0502020202020204" pitchFamily="34" charset="0"/>
              </a:rPr>
              <a:t>Please ensure all P.E. kit is in school and named.</a:t>
            </a:r>
            <a:r>
              <a:rPr lang="en-US" sz="2800" dirty="0">
                <a:latin typeface="Century Gothic" panose="020B0502020202020204" pitchFamily="34" charset="0"/>
              </a:rPr>
              <a:t>​</a:t>
            </a:r>
          </a:p>
          <a:p>
            <a:pPr marL="457200" indent="-457200" fontAlgn="base">
              <a:buFont typeface="Arial" panose="020B0604020202020204" pitchFamily="34" charset="0"/>
              <a:buChar char="•"/>
            </a:pPr>
            <a:r>
              <a:rPr lang="en-GB" sz="2800" dirty="0">
                <a:latin typeface="Century Gothic" panose="020B0502020202020204" pitchFamily="34" charset="0"/>
              </a:rPr>
              <a:t>If your child has earrings, they can either be removed or taped.</a:t>
            </a:r>
            <a:r>
              <a:rPr lang="en-US" sz="2800" dirty="0">
                <a:latin typeface="Century Gothic" panose="020B0502020202020204" pitchFamily="34" charset="0"/>
              </a:rPr>
              <a:t>​</a:t>
            </a:r>
          </a:p>
          <a:p>
            <a:pPr marL="457200" indent="-457200" fontAlgn="base">
              <a:buFont typeface="Arial" panose="020B0604020202020204" pitchFamily="34" charset="0"/>
              <a:buChar char="•"/>
            </a:pPr>
            <a:r>
              <a:rPr lang="en-GB" sz="2800" dirty="0">
                <a:latin typeface="Century Gothic" panose="020B0502020202020204" pitchFamily="34" charset="0"/>
              </a:rPr>
              <a:t>As the weather gets colder, please make sure children have a tracksuit as some sessions may be outside.</a:t>
            </a:r>
            <a:r>
              <a:rPr lang="en-US" sz="2800" dirty="0">
                <a:latin typeface="Century Gothic" panose="020B0502020202020204" pitchFamily="34" charset="0"/>
              </a:rPr>
              <a:t>​</a:t>
            </a:r>
          </a:p>
        </p:txBody>
      </p:sp>
    </p:spTree>
    <p:extLst>
      <p:ext uri="{BB962C8B-B14F-4D97-AF65-F5344CB8AC3E}">
        <p14:creationId xmlns:p14="http://schemas.microsoft.com/office/powerpoint/2010/main" val="270992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FAF037-892F-4187-9852-D18E3010FA67}"/>
              </a:ext>
            </a:extLst>
          </p:cNvPr>
          <p:cNvSpPr txBox="1"/>
          <p:nvPr/>
        </p:nvSpPr>
        <p:spPr>
          <a:xfrm>
            <a:off x="452761" y="506027"/>
            <a:ext cx="11292396" cy="5447645"/>
          </a:xfrm>
          <a:prstGeom prst="rect">
            <a:avLst/>
          </a:prstGeom>
          <a:noFill/>
        </p:spPr>
        <p:txBody>
          <a:bodyPr wrap="square" rtlCol="0">
            <a:spAutoFit/>
          </a:bodyPr>
          <a:lstStyle/>
          <a:p>
            <a:pPr algn="ctr"/>
            <a:r>
              <a:rPr lang="en-GB" sz="4000" b="1" dirty="0">
                <a:latin typeface="Comic Sans MS" panose="030F0702030302020204" pitchFamily="66" charset="0"/>
              </a:rPr>
              <a:t>SATs</a:t>
            </a:r>
          </a:p>
          <a:p>
            <a:endParaRPr lang="en-GB" sz="2800" dirty="0">
              <a:latin typeface="Century Gothic" panose="020B0502020202020204" pitchFamily="34" charset="0"/>
            </a:endParaRPr>
          </a:p>
          <a:p>
            <a:r>
              <a:rPr lang="en-GB" sz="2800" dirty="0">
                <a:latin typeface="Century Gothic" panose="020B0502020202020204" pitchFamily="34" charset="0"/>
              </a:rPr>
              <a:t>SATs will be the week beginning Monday 10th May 2027</a:t>
            </a:r>
          </a:p>
          <a:p>
            <a:endParaRPr lang="en-GB" sz="2800" dirty="0">
              <a:latin typeface="Century Gothic" panose="020B0502020202020204" pitchFamily="34" charset="0"/>
            </a:endParaRPr>
          </a:p>
          <a:p>
            <a:r>
              <a:rPr lang="en-GB" sz="2800" dirty="0">
                <a:latin typeface="Century Gothic" panose="020B0502020202020204" pitchFamily="34" charset="0"/>
              </a:rPr>
              <a:t>There are tests in:</a:t>
            </a:r>
          </a:p>
          <a:p>
            <a:r>
              <a:rPr lang="en-GB" sz="2800" dirty="0">
                <a:latin typeface="Century Gothic" panose="020B0502020202020204" pitchFamily="34" charset="0"/>
              </a:rPr>
              <a:t>•	Reading</a:t>
            </a:r>
          </a:p>
          <a:p>
            <a:r>
              <a:rPr lang="en-GB" sz="2800" dirty="0">
                <a:latin typeface="Century Gothic" panose="020B0502020202020204" pitchFamily="34" charset="0"/>
              </a:rPr>
              <a:t>•	Spelling, Punctuation and Grammar</a:t>
            </a:r>
          </a:p>
          <a:p>
            <a:r>
              <a:rPr lang="en-GB" sz="2800" dirty="0">
                <a:latin typeface="Century Gothic" panose="020B0502020202020204" pitchFamily="34" charset="0"/>
              </a:rPr>
              <a:t>•	Maths</a:t>
            </a:r>
          </a:p>
          <a:p>
            <a:r>
              <a:rPr lang="en-GB" sz="2800" dirty="0">
                <a:latin typeface="Century Gothic" panose="020B0502020202020204" pitchFamily="34" charset="0"/>
              </a:rPr>
              <a:t> </a:t>
            </a:r>
          </a:p>
          <a:p>
            <a:endParaRPr lang="en-GB" sz="2800" dirty="0">
              <a:latin typeface="Century Gothic" panose="020B0502020202020204" pitchFamily="34" charset="0"/>
            </a:endParaRPr>
          </a:p>
          <a:p>
            <a:r>
              <a:rPr lang="en-GB" sz="2800" dirty="0">
                <a:latin typeface="Century Gothic" panose="020B0502020202020204" pitchFamily="34" charset="0"/>
              </a:rPr>
              <a:t>There will be more information about the KS2 SATs nearer the time.</a:t>
            </a:r>
          </a:p>
        </p:txBody>
      </p:sp>
    </p:spTree>
    <p:extLst>
      <p:ext uri="{BB962C8B-B14F-4D97-AF65-F5344CB8AC3E}">
        <p14:creationId xmlns:p14="http://schemas.microsoft.com/office/powerpoint/2010/main" val="489612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DB333B-C3F6-4842-9AB9-F77861494181}"/>
              </a:ext>
            </a:extLst>
          </p:cNvPr>
          <p:cNvSpPr txBox="1"/>
          <p:nvPr/>
        </p:nvSpPr>
        <p:spPr>
          <a:xfrm>
            <a:off x="440924" y="568171"/>
            <a:ext cx="11310151" cy="5293757"/>
          </a:xfrm>
          <a:prstGeom prst="rect">
            <a:avLst/>
          </a:prstGeom>
          <a:noFill/>
        </p:spPr>
        <p:txBody>
          <a:bodyPr wrap="square" rtlCol="0">
            <a:spAutoFit/>
          </a:bodyPr>
          <a:lstStyle/>
          <a:p>
            <a:pPr algn="ctr" fontAlgn="base"/>
            <a:r>
              <a:rPr lang="en-GB" sz="4000" b="1" dirty="0">
                <a:solidFill>
                  <a:srgbClr val="000000"/>
                </a:solidFill>
                <a:latin typeface="Comic Sans MS" panose="030F0702030302020204" pitchFamily="66" charset="0"/>
              </a:rPr>
              <a:t>General Information</a:t>
            </a:r>
          </a:p>
          <a:p>
            <a:pPr fontAlgn="base">
              <a:buFont typeface="Arial" panose="020B0604020202020204" pitchFamily="34" charset="0"/>
              <a:buChar char="•"/>
            </a:pPr>
            <a:endParaRPr lang="en-GB" dirty="0">
              <a:solidFill>
                <a:srgbClr val="000000"/>
              </a:solidFill>
              <a:latin typeface="Century Gothic" panose="020B0502020202020204" pitchFamily="34" charset="0"/>
            </a:endParaRPr>
          </a:p>
          <a:p>
            <a:pPr fontAlgn="base">
              <a:buFont typeface="Arial" panose="020B0604020202020204" pitchFamily="34" charset="0"/>
              <a:buChar char="•"/>
            </a:pPr>
            <a:r>
              <a:rPr lang="en-GB" sz="2800" dirty="0">
                <a:solidFill>
                  <a:srgbClr val="000000"/>
                </a:solidFill>
                <a:latin typeface="Century Gothic" panose="020B0502020202020204" pitchFamily="34" charset="0"/>
              </a:rPr>
              <a:t>Year 6s exit the building at the end of the day through the classroom fire door.</a:t>
            </a:r>
          </a:p>
          <a:p>
            <a:pPr fontAlgn="base"/>
            <a:r>
              <a:rPr lang="en-US" sz="2800" dirty="0">
                <a:solidFill>
                  <a:srgbClr val="000000"/>
                </a:solidFill>
                <a:latin typeface="Century Gothic" panose="020B0502020202020204" pitchFamily="34" charset="0"/>
              </a:rPr>
              <a:t>​</a:t>
            </a:r>
            <a:endParaRPr lang="en-US" sz="2800" dirty="0">
              <a:solidFill>
                <a:srgbClr val="000000"/>
              </a:solidFill>
              <a:latin typeface="Arial" panose="020B0604020202020204" pitchFamily="34" charset="0"/>
            </a:endParaRPr>
          </a:p>
          <a:p>
            <a:pPr fontAlgn="base">
              <a:buFont typeface="Arial" panose="020B0604020202020204" pitchFamily="34" charset="0"/>
              <a:buChar char="•"/>
            </a:pPr>
            <a:r>
              <a:rPr lang="en-GB" sz="2800" dirty="0">
                <a:solidFill>
                  <a:srgbClr val="000000"/>
                </a:solidFill>
                <a:latin typeface="Century Gothic" panose="020B0502020202020204" pitchFamily="34" charset="0"/>
              </a:rPr>
              <a:t>If you are happy for your child to walk home from school or to meet you, please make sure you have given permission. Please let us know if this changes, particularly when clubs start.</a:t>
            </a:r>
            <a:r>
              <a:rPr lang="en-US" sz="2800" dirty="0">
                <a:solidFill>
                  <a:srgbClr val="000000"/>
                </a:solidFill>
                <a:latin typeface="Century Gothic" panose="020B0502020202020204" pitchFamily="34" charset="0"/>
              </a:rPr>
              <a:t>​</a:t>
            </a:r>
          </a:p>
          <a:p>
            <a:pPr fontAlgn="base"/>
            <a:endParaRPr lang="en-US" sz="2800" dirty="0">
              <a:solidFill>
                <a:srgbClr val="000000"/>
              </a:solidFill>
              <a:latin typeface="Arial" panose="020B0604020202020204" pitchFamily="34" charset="0"/>
            </a:endParaRPr>
          </a:p>
          <a:p>
            <a:pPr fontAlgn="base">
              <a:buFont typeface="Arial" panose="020B0604020202020204" pitchFamily="34" charset="0"/>
              <a:buChar char="•"/>
            </a:pPr>
            <a:r>
              <a:rPr lang="en-GB" sz="2800" dirty="0">
                <a:solidFill>
                  <a:srgbClr val="000000"/>
                </a:solidFill>
                <a:latin typeface="Century Gothic" panose="020B0502020202020204" pitchFamily="34" charset="0"/>
              </a:rPr>
              <a:t>If children bring a phone into school, it will be placed in the box which is in my desk. It is kept in a locked drawer until the end of the day.</a:t>
            </a:r>
            <a:endParaRPr lang="en-US" sz="2800" dirty="0">
              <a:solidFill>
                <a:srgbClr val="000000"/>
              </a:solidFill>
              <a:latin typeface="Arial" panose="020B0604020202020204" pitchFamily="34" charset="0"/>
            </a:endParaRPr>
          </a:p>
        </p:txBody>
      </p:sp>
    </p:spTree>
    <p:extLst>
      <p:ext uri="{BB962C8B-B14F-4D97-AF65-F5344CB8AC3E}">
        <p14:creationId xmlns:p14="http://schemas.microsoft.com/office/powerpoint/2010/main" val="1058817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022BFF-5989-4BAB-BA33-29B17B482754}"/>
              </a:ext>
            </a:extLst>
          </p:cNvPr>
          <p:cNvSpPr/>
          <p:nvPr/>
        </p:nvSpPr>
        <p:spPr>
          <a:xfrm>
            <a:off x="1431390" y="3241224"/>
            <a:ext cx="9329221" cy="2024400"/>
          </a:xfrm>
          <a:prstGeom prst="rect">
            <a:avLst/>
          </a:prstGeom>
        </p:spPr>
        <p:txBody>
          <a:bodyPr wrap="none">
            <a:spAutoFit/>
          </a:bodyPr>
          <a:lstStyle/>
          <a:p>
            <a:pPr marR="23495" algn="ctr">
              <a:lnSpc>
                <a:spcPct val="107000"/>
              </a:lnSpc>
              <a:spcAft>
                <a:spcPts val="0"/>
              </a:spcAft>
            </a:pPr>
            <a:endParaRPr lang="en-GB" sz="6000" dirty="0">
              <a:solidFill>
                <a:srgbClr val="000000"/>
              </a:solidFill>
              <a:latin typeface="Calibri" panose="020F0502020204030204" pitchFamily="34" charset="0"/>
              <a:ea typeface="Calibri" panose="020F0502020204030204" pitchFamily="34" charset="0"/>
            </a:endParaRPr>
          </a:p>
          <a:p>
            <a:pPr marR="23495" algn="ctr">
              <a:lnSpc>
                <a:spcPct val="107000"/>
              </a:lnSpc>
              <a:spcAft>
                <a:spcPts val="0"/>
              </a:spcAft>
            </a:pPr>
            <a:r>
              <a:rPr lang="en-GB" sz="6000" dirty="0">
                <a:solidFill>
                  <a:srgbClr val="000000"/>
                </a:solidFill>
                <a:latin typeface="Calibri" panose="020F0502020204030204" pitchFamily="34" charset="0"/>
                <a:ea typeface="Calibri" panose="020F0502020204030204" pitchFamily="34" charset="0"/>
              </a:rPr>
              <a:t>yearsix@high-firs.kent.sch.uk</a:t>
            </a:r>
            <a:endParaRPr lang="en-GB" sz="6000" dirty="0">
              <a:solidFill>
                <a:srgbClr val="000000"/>
              </a:solidFill>
              <a:effectLs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6CFA09D2-C069-4684-B491-2196E2C5526E}"/>
              </a:ext>
            </a:extLst>
          </p:cNvPr>
          <p:cNvSpPr txBox="1"/>
          <p:nvPr/>
        </p:nvSpPr>
        <p:spPr>
          <a:xfrm>
            <a:off x="470517" y="541538"/>
            <a:ext cx="11283518" cy="1015663"/>
          </a:xfrm>
          <a:prstGeom prst="rect">
            <a:avLst/>
          </a:prstGeom>
          <a:noFill/>
        </p:spPr>
        <p:txBody>
          <a:bodyPr wrap="square" rtlCol="0">
            <a:spAutoFit/>
          </a:bodyPr>
          <a:lstStyle/>
          <a:p>
            <a:pPr algn="ctr"/>
            <a:r>
              <a:rPr lang="en-GB" sz="6000" dirty="0">
                <a:latin typeface="Comic Sans MS" panose="030F0702030302020204" pitchFamily="66" charset="0"/>
              </a:rPr>
              <a:t>Any questions?</a:t>
            </a:r>
          </a:p>
        </p:txBody>
      </p:sp>
    </p:spTree>
    <p:extLst>
      <p:ext uri="{BB962C8B-B14F-4D97-AF65-F5344CB8AC3E}">
        <p14:creationId xmlns:p14="http://schemas.microsoft.com/office/powerpoint/2010/main" val="7150878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TM03457510[[fn=Savon]]</Template>
  <TotalTime>382</TotalTime>
  <Words>1303</Words>
  <Application>Microsoft Office PowerPoint</Application>
  <PresentationFormat>Widescreen</PresentationFormat>
  <Paragraphs>113</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ArialNova</vt:lpstr>
      <vt:lpstr>ArialNova-Bold</vt:lpstr>
      <vt:lpstr>Calibri</vt:lpstr>
      <vt:lpstr>Century Gothic</vt:lpstr>
      <vt:lpstr>Comic Sans MS</vt:lpstr>
      <vt:lpstr>Garamond</vt:lpstr>
      <vt:lpstr>Savon</vt:lpstr>
      <vt:lpstr>Welcome to  Class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6</dc:title>
  <dc:creator>Mrs Bridle</dc:creator>
  <cp:lastModifiedBy>Mrs Bridle</cp:lastModifiedBy>
  <cp:revision>14</cp:revision>
  <dcterms:created xsi:type="dcterms:W3CDTF">2024-09-07T10:37:34Z</dcterms:created>
  <dcterms:modified xsi:type="dcterms:W3CDTF">2026-09-07T14:46:31Z</dcterms:modified>
</cp:coreProperties>
</file>